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2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2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65" r:id="rId2"/>
    <p:sldMasterId id="2147483996" r:id="rId3"/>
    <p:sldMasterId id="2147484043" r:id="rId4"/>
    <p:sldMasterId id="2147484051" r:id="rId5"/>
    <p:sldMasterId id="2147484067" r:id="rId6"/>
    <p:sldMasterId id="2147484077" r:id="rId7"/>
    <p:sldMasterId id="2147484105" r:id="rId8"/>
    <p:sldMasterId id="2147484151" r:id="rId9"/>
    <p:sldMasterId id="2147484174" r:id="rId10"/>
    <p:sldMasterId id="2147484182" r:id="rId11"/>
    <p:sldMasterId id="2147484298" r:id="rId12"/>
    <p:sldMasterId id="2147484439" r:id="rId13"/>
    <p:sldMasterId id="2147484450" r:id="rId14"/>
    <p:sldMasterId id="2147484462" r:id="rId15"/>
    <p:sldMasterId id="2147484469" r:id="rId16"/>
    <p:sldMasterId id="2147484476" r:id="rId17"/>
    <p:sldMasterId id="2147484503" r:id="rId18"/>
    <p:sldMasterId id="2147484513" r:id="rId19"/>
    <p:sldMasterId id="2147484525" r:id="rId20"/>
    <p:sldMasterId id="2147484551" r:id="rId21"/>
    <p:sldMasterId id="2147484558" r:id="rId22"/>
    <p:sldMasterId id="2147484565" r:id="rId23"/>
    <p:sldMasterId id="2147484572" r:id="rId24"/>
    <p:sldMasterId id="2147484589" r:id="rId25"/>
    <p:sldMasterId id="2147484599" r:id="rId26"/>
    <p:sldMasterId id="2147484612" r:id="rId27"/>
    <p:sldMasterId id="2147484619" r:id="rId28"/>
    <p:sldMasterId id="2147484627" r:id="rId29"/>
  </p:sldMasterIdLst>
  <p:notesMasterIdLst>
    <p:notesMasterId r:id="rId75"/>
  </p:notesMasterIdLst>
  <p:handoutMasterIdLst>
    <p:handoutMasterId r:id="rId76"/>
  </p:handoutMasterIdLst>
  <p:sldIdLst>
    <p:sldId id="274" r:id="rId30"/>
    <p:sldId id="681" r:id="rId31"/>
    <p:sldId id="682" r:id="rId32"/>
    <p:sldId id="655" r:id="rId33"/>
    <p:sldId id="643" r:id="rId34"/>
    <p:sldId id="683" r:id="rId35"/>
    <p:sldId id="666" r:id="rId36"/>
    <p:sldId id="667" r:id="rId37"/>
    <p:sldId id="678" r:id="rId38"/>
    <p:sldId id="684" r:id="rId39"/>
    <p:sldId id="656" r:id="rId40"/>
    <p:sldId id="633" r:id="rId41"/>
    <p:sldId id="634" r:id="rId42"/>
    <p:sldId id="646" r:id="rId43"/>
    <p:sldId id="648" r:id="rId44"/>
    <p:sldId id="654" r:id="rId45"/>
    <p:sldId id="673" r:id="rId46"/>
    <p:sldId id="689" r:id="rId47"/>
    <p:sldId id="650" r:id="rId48"/>
    <p:sldId id="637" r:id="rId49"/>
    <p:sldId id="638" r:id="rId50"/>
    <p:sldId id="639" r:id="rId51"/>
    <p:sldId id="640" r:id="rId52"/>
    <p:sldId id="685" r:id="rId53"/>
    <p:sldId id="657" r:id="rId54"/>
    <p:sldId id="647" r:id="rId55"/>
    <p:sldId id="668" r:id="rId56"/>
    <p:sldId id="669" r:id="rId57"/>
    <p:sldId id="670" r:id="rId58"/>
    <p:sldId id="671" r:id="rId59"/>
    <p:sldId id="686" r:id="rId60"/>
    <p:sldId id="696" r:id="rId61"/>
    <p:sldId id="697" r:id="rId62"/>
    <p:sldId id="698" r:id="rId63"/>
    <p:sldId id="680" r:id="rId64"/>
    <p:sldId id="695" r:id="rId65"/>
    <p:sldId id="693" r:id="rId66"/>
    <p:sldId id="694" r:id="rId67"/>
    <p:sldId id="690" r:id="rId68"/>
    <p:sldId id="691" r:id="rId69"/>
    <p:sldId id="692" r:id="rId70"/>
    <p:sldId id="688" r:id="rId71"/>
    <p:sldId id="687" r:id="rId72"/>
    <p:sldId id="674" r:id="rId73"/>
    <p:sldId id="677" r:id="rId7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CC"/>
    <a:srgbClr val="FF00FF"/>
    <a:srgbClr val="00FFFF"/>
    <a:srgbClr val="006600"/>
    <a:srgbClr val="CC6600"/>
    <a:srgbClr val="85C2FF"/>
    <a:srgbClr val="FFBE7D"/>
    <a:srgbClr val="00808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87669" autoAdjust="0"/>
  </p:normalViewPr>
  <p:slideViewPr>
    <p:cSldViewPr>
      <p:cViewPr>
        <p:scale>
          <a:sx n="100" d="100"/>
          <a:sy n="100" d="100"/>
        </p:scale>
        <p:origin x="-1938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slide" Target="slides/slide4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06ED7-FFA6-47F1-ACDE-914C1EDD79FA}" type="datetimeFigureOut">
              <a:rPr lang="de-DE" smtClean="0"/>
              <a:t>22.02.2018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6B008-60CF-4C21-8932-E19259CF98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938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9AA7DA0-57C6-496A-B43A-BBF66AE6DD1F}" type="datetimeFigureOut">
              <a:rPr lang="de-DE"/>
              <a:pPr>
                <a:defRPr/>
              </a:pPr>
              <a:t>22.02.2018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6F18FF3-3C60-4C3E-8590-C1E46092D98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792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48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67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3066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3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6395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915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16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7802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010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81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96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22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5672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5706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9665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4831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92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573B-AF63-4321-B988-014ADFCB361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57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3923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3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441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31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0296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4542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588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112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7778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15086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139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430" indent="-28426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452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8618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5784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77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99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21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43784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4B8102-5B23-4E45-9656-C6BFBDCDF93C}" type="slidenum">
              <a:rPr lang="de-DE" altLang="en-US" sz="120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de-DE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0A96C6-9C4A-4C29-B67F-4F0B74DCD842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430" indent="-28426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452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8618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5784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77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99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21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43784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4B8102-5B23-4E45-9656-C6BFBDCDF93C}" type="slidenum">
              <a:rPr lang="de-DE" altLang="en-US" sz="120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de-DE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216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0649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027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45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430" indent="-28426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452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8618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5784" indent="-2271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77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99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21785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43784" indent="-2271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26D722B-8B5D-444E-BEFA-941076614CC7}" type="slidenum">
              <a:rPr lang="de-DE" altLang="en-US" sz="120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5</a:t>
            </a:fld>
            <a:endParaRPr lang="de-DE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9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573B-AF63-4321-B988-014ADFCB361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5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en-US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46FA9F-9BF3-4380-9295-F1AE56E9362C}" type="slidenum">
              <a:rPr lang="de-DE" altLang="en-US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en-US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18FF3-3C60-4C3E-8590-C1E46092D98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213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858047"/>
            <a:ext cx="8572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40"/>
            <a:ext cx="7342188" cy="741363"/>
          </a:xfrm>
          <a:prstGeom prst="rect">
            <a:avLst/>
          </a:prstGeo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17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US" noProof="0" dirty="0" smtClean="0"/>
              <a:t>Formatvorlage des Untertitelmasters durch Klicken bearbeiten</a:t>
            </a:r>
            <a:endParaRPr lang="en-GB" noProof="0" dirty="0" smtClean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B2EDC576-4697-4F96-A898-E7924B0EA87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96813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FC0F2-D6CA-4C8B-B066-C690270B5965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0652-AF46-47EF-AF88-EADC197547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17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4D8B5-22B7-4E01-89B8-CFA2FD417E8F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32E51-9E28-4105-B4C6-36AA070AC2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124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58DAF-D478-4399-913D-A0DF4C4AD237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BE51-0980-4135-BEC8-2C134D7DB7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22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9AA9B-8856-4888-8B05-7D814A871F7D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ECAD5-1C18-4F1F-B4F1-F6BB4CC65D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0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DF3F2-BD05-4D21-B058-5F3F87ACC5C8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FDF4A-E3C7-4E32-B8C7-A91CBED925D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83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13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3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BD21BFDF-6D81-4B4E-B98E-C00B0EFAAF4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699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E84F2DCE-F79E-4A91-8D63-080C8A91AD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892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84E0413B-8B3F-46DA-BCFF-E5FBC045AC2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80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42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72B412FE-3192-45D6-A197-04787E1A61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82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704E97EC-5743-406A-8FFC-956EAADE063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5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19822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Chart </a:t>
            </a:r>
            <a:fld id="{53C3F42A-9861-40D0-B550-49DEECBF652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373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857913"/>
            <a:ext cx="8572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3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US" noProof="0" dirty="0" smtClean="0"/>
              <a:t>Formatvorlage des Untertitelmasters durch Klicken bearbeiten</a:t>
            </a:r>
            <a:endParaRPr lang="en-GB" noProof="0" dirty="0" smtClean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02DC0C-2737-4323-9C99-E829B6F704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123510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 bwMode="auto">
          <a:xfrm>
            <a:off x="107953" y="44451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www.esmvaltool.org  •  Chart </a:t>
            </a:r>
            <a:fld id="{64795FC8-A384-438B-98D9-FEBEC92E727A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8" y="980728"/>
            <a:ext cx="8784976" cy="51125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81990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107953" y="44451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76A6A655-0809-4926-81E6-232F61F50D16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9352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663847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57068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607757-B72C-491F-8868-A038A8F834F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11425571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1B01852E-DCC8-423F-90FF-BFD07D613B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33083769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191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857913"/>
            <a:ext cx="8572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3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US" noProof="0" dirty="0" smtClean="0"/>
              <a:t>Formatvorlage des Untertitelmasters durch Klicken bearbeiten</a:t>
            </a:r>
            <a:endParaRPr lang="en-GB" noProof="0" dirty="0" smtClean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02DC0C-2737-4323-9C99-E829B6F704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18081052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 bwMode="auto">
          <a:xfrm>
            <a:off x="107953" y="44451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64795FC8-A384-438B-98D9-FEBEC92E727A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8" y="980728"/>
            <a:ext cx="8784976" cy="51125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27996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107953" y="44451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76A6A655-0809-4926-81E6-232F61F50D16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9352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663847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8857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1879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607757-B72C-491F-8868-A038A8F834F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10079202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1B01852E-DCC8-423F-90FF-BFD07D613B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31485021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372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2"/>
            <a:ext cx="7779600" cy="741363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947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42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5054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1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2100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1719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238070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3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3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1729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78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864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75802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4845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0780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C096-72B5-41CC-8C0A-6B09FAD0CD48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EA24-4642-4B25-A7C3-A396E0C9194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010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26827-D1D5-45B3-84A5-B3654E7D1746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113AD-D8F3-480B-A683-99786C13BB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247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0C447-CB52-4AF0-B290-FFA0A2C6D00F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7989-2033-405E-B99B-1DE7CAA2C8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913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7E26F-55B0-4F7F-9C7A-6A315E8F3E5B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78A9-4640-40BD-A337-08A6D5088B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2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31FC-C82C-4BC7-80B2-1AFE4C24450E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D546-F462-4F42-9086-02883EA32EC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30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D66C-94C7-451F-A9B8-4511BC9E8D75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6BBA4-4A5D-42D1-BCB1-036CA216F48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76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6251-BCA1-4B3B-B66A-A03543BB50F8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AD2E5-C474-40A9-9EF9-CB5D68419A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23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FD27F-8B03-43F7-8719-781A4181C73C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AA3FF-1780-4C82-8453-800EC3D8C6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0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9F804-A17D-4781-AAC2-0C10A30B9768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9B1C8-1B96-470A-B0F9-CDAF783BF0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25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E68E4-0A51-44E1-951B-A51D186D4104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B40A-236C-4B4B-802F-D95FF119651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265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6337-7F3D-41F5-972F-6C95F2381DAF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15B91-E1AA-4BA5-9828-028B5057FFE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544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13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3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1BD8BB45-B789-496D-AAE2-B82DB47B6D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3219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664990CB-C5D2-4FA4-AEF5-47CCB2994B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1768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4D7C0E33-9B7C-4B55-97D7-FD0D5E5E3A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9389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42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6F0BCC86-056F-4187-A970-3B11451E30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3504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9380CBD8-4192-4F3D-934A-CB507C3448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2983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008E6285-031C-48B6-AE79-3A61262B4A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0708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5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40"/>
            <a:ext cx="7342188" cy="74136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79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24EDC900-E806-40A7-A55B-5988C1D86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515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8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5C5F6BA6-437B-4558-AD9B-E273AF2142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561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78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2"/>
            <a:ext cx="3770313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2"/>
            <a:ext cx="3771900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0C73B999-EDBE-4A84-B8F3-4FDEDE1A3D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9238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67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78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70A5521E-0C7D-4F14-8F51-B9E1151E02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6216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A690AF29-75AF-4EC3-83FC-7D1356994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295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8CFA274D-E5C4-4E7F-8590-A85B332D60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6736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29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40"/>
            <a:ext cx="7342188" cy="74136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53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24EDC900-E806-40A7-A55B-5988C1D86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015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5C5F6BA6-437B-4558-AD9B-E273AF2142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89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52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2"/>
            <a:ext cx="3770313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2"/>
            <a:ext cx="3771900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0C73B999-EDBE-4A84-B8F3-4FDEDE1A3D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8034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67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52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70A5521E-0C7D-4F14-8F51-B9E1151E02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892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A690AF29-75AF-4EC3-83FC-7D1356994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61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87723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8CFA274D-E5C4-4E7F-8590-A85B332D60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0295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93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11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1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21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8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060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884363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1882800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5790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6913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44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Mattia Righi - KliSAW AP4100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857977"/>
            <a:ext cx="8572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102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US" noProof="0" dirty="0" smtClean="0"/>
              <a:t>Formatvorlage des Untertitelmasters durch Klicken bearbeiten</a:t>
            </a:r>
            <a:endParaRPr lang="en-GB" noProof="0" dirty="0" smtClean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B2EDC576-4697-4F96-A898-E7924B0EA87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2972145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8" y="980728"/>
            <a:ext cx="8784976" cy="51125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62011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107953" y="44451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A659CBDD-D3C5-4B60-AE17-3251A9FFB643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9352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663847" y="1124750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6809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7317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D49B731-B3EE-4BB4-8282-DF0749CD06D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23626732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148818BF-4F64-4283-A27F-190D23E785B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2624703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803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 u="sng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85499EC-8529-411F-8C55-767A41B124F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 u="sng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 u="sng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B37A0AE-2350-4B23-8A9C-76026B71F6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81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2"/>
            <a:ext cx="7779600" cy="741363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913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06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8519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1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564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9902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91939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1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1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222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with Bullet</a:t>
            </a:r>
          </a:p>
          <a:p>
            <a:pPr lvl="1"/>
            <a:r>
              <a:rPr lang="en-US" dirty="0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158765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9068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7868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7278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3576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4814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48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2046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723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9115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45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55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6247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2516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9343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386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702160" y="1604520"/>
            <a:ext cx="3738690" cy="397728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702160" y="1604520"/>
            <a:ext cx="373869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4006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7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7"/>
            <a:ext cx="7342188" cy="74136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1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24EDC900-E806-40A7-A55B-5988C1D86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6392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5C5F6BA6-437B-4558-AD9B-E273AF2142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6297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2"/>
            <a:ext cx="3770313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2"/>
            <a:ext cx="3771900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0C73B999-EDBE-4A84-B8F3-4FDEDE1A3D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7756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65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70A5521E-0C7D-4F14-8F51-B9E1151E02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95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A690AF29-75AF-4EC3-83FC-7D1356994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5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8" y="980728"/>
            <a:ext cx="8784976" cy="51125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864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dirty="0" err="1" smtClean="0"/>
              <a:t>Graphic</a:t>
            </a:r>
            <a:r>
              <a:rPr lang="de-CH" dirty="0" smtClean="0"/>
              <a:t>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110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8CFA274D-E5C4-4E7F-8590-A85B332D60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30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US" noProof="0" dirty="0" smtClean="0"/>
              <a:t>Formatvorlage des Untertitelmasters durch Klicken bearbeiten</a:t>
            </a:r>
            <a:endParaRPr lang="en-GB" noProof="0" dirty="0" smtClean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02DC0C-2737-4323-9C99-E829B6F704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3205076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2" y="980728"/>
            <a:ext cx="8784976" cy="51125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651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107950" y="44450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76A6A655-0809-4926-81E6-232F61F50D16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9351" y="1124744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663847" y="1124744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24309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39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E607757-B72C-491F-8868-A038A8F834F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40810664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1B01852E-DCC8-423F-90FF-BFD07D613B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27217707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08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1"/>
            <a:ext cx="7779600" cy="741363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909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2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5274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06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0700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7161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37892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29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29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25664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654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6895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Lecture &gt; Author  •  Document &gt; Date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7605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A49A7-DF4E-4E01-B8FB-43187329749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375C5-0F85-4594-8877-20FE4D9AAC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02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924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316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199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6549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44577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037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872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8814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107953" y="44475"/>
            <a:ext cx="2205038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kern="1200" dirty="0" smtClean="0">
                <a:solidFill>
                  <a:srgbClr val="68686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latin typeface="Arial" charset="0"/>
                <a:cs typeface="Arial" charset="0"/>
              </a:rPr>
              <a:t>www.pa.op.dlr.de/ESMVal/  •  Chart </a:t>
            </a:r>
            <a:fld id="{A659CBDD-D3C5-4B60-AE17-3251A9FFB643}" type="slidenum">
              <a:rPr lang="en-GB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9363" y="1124751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8" y="332656"/>
            <a:ext cx="8784976" cy="4320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663867" y="1124751"/>
            <a:ext cx="4300641" cy="47521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716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38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6957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49149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364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864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2584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2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18044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940718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Textmasterformate durch Klicken bearbeiten</a:t>
            </a:r>
          </a:p>
          <a:p>
            <a:pPr lvl="1"/>
            <a:r>
              <a:rPr lang="en-US" noProof="0" dirty="0" smtClean="0"/>
              <a:t>Zweite Ebene</a:t>
            </a:r>
          </a:p>
          <a:p>
            <a:pPr lvl="2"/>
            <a:r>
              <a:rPr lang="en-US" noProof="0" dirty="0" smtClean="0"/>
              <a:t>Dritte Ebene</a:t>
            </a:r>
          </a:p>
          <a:p>
            <a:pPr lvl="3"/>
            <a:r>
              <a:rPr lang="en-US" noProof="0" dirty="0" smtClean="0"/>
              <a:t>Vierte Ebene</a:t>
            </a:r>
          </a:p>
          <a:p>
            <a:pPr lvl="4"/>
            <a:r>
              <a:rPr lang="en-US" noProof="0" dirty="0" smtClean="0"/>
              <a:t>Fünfte Ebene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67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noProof="0" dirty="0" smtClean="0"/>
              <a:t>Textmasterformate durch Klicken bearbeiten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0D49B731-B3EE-4BB4-8282-DF0749CD06D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with Bullet</a:t>
            </a:r>
          </a:p>
          <a:p>
            <a:pPr lvl="1"/>
            <a:r>
              <a:rPr lang="en-US" dirty="0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78274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49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846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dirty="0" err="1" smtClean="0"/>
              <a:t>Graphic</a:t>
            </a:r>
            <a:r>
              <a:rPr lang="de-CH" dirty="0" smtClean="0"/>
              <a:t>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35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66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558" y="1951854"/>
            <a:ext cx="8641655" cy="1470025"/>
          </a:xfrm>
          <a:prstGeom prst="rect">
            <a:avLst/>
          </a:prstGeom>
        </p:spPr>
        <p:txBody>
          <a:bodyPr lIns="18000" tIns="18000" rIns="18000" bIns="18000" anchor="ctr" anchorCtr="0"/>
          <a:lstStyle>
            <a:lvl1pPr>
              <a:defRPr baseline="0"/>
            </a:lvl1pPr>
          </a:lstStyle>
          <a:p>
            <a:r>
              <a:rPr lang="en-US" smtClean="0"/>
              <a:t>Slide Divider Title</a:t>
            </a:r>
            <a:br>
              <a:rPr lang="en-US" smtClean="0"/>
            </a:br>
            <a:r>
              <a:rPr lang="en-US" smtClean="0"/>
              <a:t>Center Horizontally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43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9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C146809-014C-4D95-BEF1-76AC1F3DFF2E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B11E6A4-6CA9-4770-B63B-A9DD3D67AF9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" name="Group 30"/>
          <p:cNvGrpSpPr>
            <a:grpSpLocks/>
          </p:cNvGrpSpPr>
          <p:nvPr userDrawn="1"/>
        </p:nvGrpSpPr>
        <p:grpSpPr bwMode="auto">
          <a:xfrm>
            <a:off x="6443694" y="9527"/>
            <a:ext cx="2674937" cy="1763713"/>
            <a:chOff x="0" y="0"/>
            <a:chExt cx="1835" cy="124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0" y="0"/>
              <a:ext cx="1835" cy="657"/>
              <a:chOff x="0" y="0"/>
              <a:chExt cx="1835" cy="657"/>
            </a:xfrm>
          </p:grpSpPr>
          <p:pic>
            <p:nvPicPr>
              <p:cNvPr id="18441" name="Picture 32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21" y="171"/>
                <a:ext cx="1014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2" name="Picture 33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719" cy="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43" name="Rectangle 34"/>
            <p:cNvSpPr>
              <a:spLocks/>
            </p:cNvSpPr>
            <p:nvPr/>
          </p:nvSpPr>
          <p:spPr bwMode="auto">
            <a:xfrm>
              <a:off x="40" y="686"/>
              <a:ext cx="1776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>
                <a:spcBef>
                  <a:spcPts val="775"/>
                </a:spcBef>
              </a:pP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Joint Weather and Climate</a:t>
              </a:r>
              <a:b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</a:b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Research Programme</a:t>
              </a:r>
              <a:b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</a:b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 </a:t>
              </a:r>
              <a:r>
                <a:rPr lang="en-US" sz="8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A partnership in climate research </a:t>
              </a:r>
            </a:p>
          </p:txBody>
        </p:sp>
        <p:sp>
          <p:nvSpPr>
            <p:cNvPr id="18444" name="Line 35"/>
            <p:cNvSpPr>
              <a:spLocks noChangeShapeType="1"/>
            </p:cNvSpPr>
            <p:nvPr/>
          </p:nvSpPr>
          <p:spPr bwMode="auto">
            <a:xfrm>
              <a:off x="21" y="653"/>
              <a:ext cx="1798" cy="2"/>
            </a:xfrm>
            <a:prstGeom prst="line">
              <a:avLst/>
            </a:prstGeom>
            <a:noFill/>
            <a:ln w="19050">
              <a:solidFill>
                <a:srgbClr val="132647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8445" name="Line 36"/>
            <p:cNvSpPr>
              <a:spLocks noChangeShapeType="1"/>
            </p:cNvSpPr>
            <p:nvPr/>
          </p:nvSpPr>
          <p:spPr bwMode="auto">
            <a:xfrm>
              <a:off x="755" y="47"/>
              <a:ext cx="2" cy="556"/>
            </a:xfrm>
            <a:prstGeom prst="line">
              <a:avLst/>
            </a:prstGeom>
            <a:noFill/>
            <a:ln w="19050">
              <a:solidFill>
                <a:srgbClr val="132647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602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7FB7B-4A86-4CC5-A1C3-DCBAC1FBAF6E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ABB50-9D79-470E-8E20-E5BD425E795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69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CD09A-C112-4B6D-89D3-739815F3F074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53A15-A52C-463D-A6ED-8EF77E89E93F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7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2E24AE-CA05-427E-9F78-EA980A45C44D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33229-BFC4-41FB-A546-0220CBA94434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05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EF57B0-0DE1-4260-B000-CAF980966CBC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D87B0-AB3E-470B-9D94-B701412FC2F4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2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noProof="0" dirty="0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148818BF-4F64-4283-A27F-190D23E785B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B7C02-1948-4597-8725-ED2BC21D2EF9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D979B-BE75-4C58-ADFE-D5BD081824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59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46DCE0-04A5-4892-BDC3-9E4421953C41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454DE-43C3-439F-9497-8554DF59BCE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56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8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F2EF09-C9D9-452C-BED1-58C18E5FB239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36950-2045-40BB-A423-BF8CF005E68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4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9F0D08-2B1E-4CE0-A215-91F11F94DAA3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4B838-1A3F-429C-8746-3FF5E56F7751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76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93229F-4F1C-460D-8531-7638D93F38F3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CAA69-189C-443A-BB42-229B5BE36E7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4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D27E6-8CC2-409D-92BB-375ABB9F903E}" type="datetimeFigureOut">
              <a:rPr lang="en-GB">
                <a:solidFill>
                  <a:srgbClr val="000000"/>
                </a:solidFill>
              </a:rPr>
              <a:pPr/>
              <a:t>22/02/2018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3055-374A-4899-A747-DEAA19DB471F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25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96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6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41960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87503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with Bullet</a:t>
            </a:r>
          </a:p>
          <a:p>
            <a:pPr lvl="1"/>
            <a:r>
              <a:rPr lang="en-US" dirty="0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43846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15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830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dirty="0" err="1" smtClean="0"/>
              <a:t>Graphic</a:t>
            </a:r>
            <a:r>
              <a:rPr lang="de-CH" dirty="0" smtClean="0"/>
              <a:t>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92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91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4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378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4028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464172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10663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36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37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830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6520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08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40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5201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75"/>
            <a:ext cx="8642350" cy="792499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1120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93151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487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7" y="1772819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830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13624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1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40"/>
            <a:ext cx="7342188" cy="74136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39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24EDC900-E806-40A7-A55B-5988C1D86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86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5C5F6BA6-437B-4558-AD9B-E273AF2142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02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44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884362"/>
            <a:ext cx="3770313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2"/>
            <a:ext cx="3771900" cy="39925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0C73B999-EDBE-4A84-B8F3-4FDEDE1A3D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657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67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51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70A5521E-0C7D-4F14-8F51-B9E1151E02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511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A690AF29-75AF-4EC3-83FC-7D1356994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0190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8CFA274D-E5C4-4E7F-8590-A85B332D60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487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913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1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09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1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1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9063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5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5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52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7" y="260239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7" y="1341440"/>
            <a:ext cx="8642350" cy="4535487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75966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46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74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7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Slide </a:t>
            </a:r>
            <a:fld id="{62343A73-4E13-4478-851F-48C1D6EE12A1}" type="slidenum">
              <a:rPr/>
              <a:pPr>
                <a:defRPr/>
              </a:pPr>
              <a:t>‹Nr.›</a:t>
            </a:fld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1525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9FAE-8964-4291-A24A-5F949DCD97EB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8B05A-4A0A-4BC0-B57D-93E5205C1B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2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A0AE6-DCE8-4EE4-B50F-BB648250036E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6C01-A744-42FF-A712-94229887B2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8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3C3EA-8BBF-45B5-8E76-33372ADD94B1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414A-E4D8-4DF7-B99D-AEB38CCA1BC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0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4C2B0-E19F-45C7-AD67-C46A0647424D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B16EB-9E2E-41EE-95F3-C692CEA554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55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E0298-80B8-40FD-8421-B09EC16A3B86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8815-BD94-45FF-9F13-87A951981D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593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166B1-5A6A-425B-99E5-9D9968AD468A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872E-35BF-41AF-A64A-C737195008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0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9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19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9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45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9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51.xml"/><Relationship Id="rId7" Type="http://schemas.openxmlformats.org/officeDocument/2006/relationships/theme" Target="../theme/theme21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Relationship Id="rId9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57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Relationship Id="rId9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63.xml"/><Relationship Id="rId7" Type="http://schemas.openxmlformats.org/officeDocument/2006/relationships/theme" Target="../theme/theme2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Relationship Id="rId9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0.xml"/><Relationship Id="rId9" Type="http://schemas.openxmlformats.org/officeDocument/2006/relationships/image" Target="../media/image1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8.xml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13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97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Relationship Id="rId9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03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4.xml"/><Relationship Id="rId9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theme" Target="../theme/theme29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07199"/>
            <a:ext cx="91440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95" y="1884362"/>
            <a:ext cx="7694613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Grafik 10" descr="dlr_signe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852" y="6143819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73" y="12229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52C54212-2FC2-4ADA-A086-477B9FAC4D6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94"/>
            <a:ext cx="5399088" cy="12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noProof="1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51"/>
            <a:ext cx="734218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chart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6" r:id="rId4"/>
    <p:sldLayoutId id="2147483657" r:id="rId5"/>
    <p:sldLayoutId id="214748366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32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413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8500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933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409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67" y="6145254"/>
            <a:ext cx="3375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6340537"/>
            <a:ext cx="2516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7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933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3075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67" y="6145254"/>
            <a:ext cx="3375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6340537"/>
            <a:ext cx="2516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4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5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5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38" y="1884362"/>
            <a:ext cx="7694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6149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68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007" y="115889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DFE2F22D-E331-4807-B7B1-A5CB874E87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79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8" y="614366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40DDA-8F02-40EF-9438-D89FA2155B6B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EB0DD1-34B0-4D2F-A0E5-9885C985EC4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5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5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7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66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7969" y="115889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  <a:latin typeface="Arial"/>
              </a:rPr>
              <a:t>Chart </a:t>
            </a:r>
            <a:fld id="{B716D880-5FF9-44A0-ABC8-F4D90D123840}" type="slidenum">
              <a:rPr lang="de-DE">
                <a:solidFill>
                  <a:srgbClr val="000000"/>
                </a:solidFill>
                <a:latin typeface="Arial"/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8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7" y="1884363"/>
            <a:ext cx="7694613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Grafik 10" descr="dlr_signe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852" y="614366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9" y="122276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6ECE040E-5D03-4F40-A282-DE829D78C18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76"/>
            <a:ext cx="5399088" cy="12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noProof="1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180868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32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413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8500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7" y="1884363"/>
            <a:ext cx="7694613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Grafik 10" descr="dlr_signe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852" y="614366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9" y="122276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6ECE040E-5D03-4F40-A282-DE829D78C18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76"/>
            <a:ext cx="5399088" cy="12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noProof="1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333277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32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413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8500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200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&gt; Lecture &gt; Author  •  Document &gt; Date</a:t>
            </a: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8" y="614372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6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584ABE-713E-4EFD-8C4C-F30558A15FA4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76B757-A0CD-4FB4-9D86-4874CFF56AE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7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921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3075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67" y="6145286"/>
            <a:ext cx="3375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6340571"/>
            <a:ext cx="2516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50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5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5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7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4101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66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7969" y="115889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822E917F-2B16-49F1-905D-D9597E8E56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3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9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78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56" y="1884362"/>
            <a:ext cx="7694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6149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72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027" y="115889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r>
              <a:rPr lang="de-DE">
                <a:ea typeface="MS PGothic" pitchFamily="34" charset="-128"/>
              </a:rPr>
              <a:t>Chart </a:t>
            </a:r>
            <a:fld id="{DFE2F22D-E331-4807-B7B1-A5CB874E87AD}" type="slidenum">
              <a:rPr lang="de-DE">
                <a:ea typeface="MS PGothic" pitchFamily="34" charset="-128"/>
              </a:rPr>
              <a:pPr>
                <a:defRPr/>
              </a:pPr>
              <a:t>‹Nr.›</a:t>
            </a:fld>
            <a:endParaRPr lang="de-DE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45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6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52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44" y="1884362"/>
            <a:ext cx="7694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6149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702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014" y="115889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r>
              <a:rPr lang="de-DE">
                <a:ea typeface="MS PGothic" pitchFamily="34" charset="-128"/>
              </a:rPr>
              <a:t>Chart </a:t>
            </a:r>
            <a:fld id="{DFE2F22D-E331-4807-B7B1-A5CB874E87AD}" type="slidenum">
              <a:rPr lang="de-DE">
                <a:ea typeface="MS PGothic" pitchFamily="34" charset="-128"/>
              </a:rPr>
              <a:pPr>
                <a:defRPr/>
              </a:pPr>
              <a:t>‹Nr.›</a:t>
            </a:fld>
            <a:endParaRPr lang="de-DE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46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1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8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1" y="122256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92" y="122256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>
                <a:ea typeface="MS PGothic" pitchFamily="34" charset="-128"/>
              </a:rPr>
              <a:t>Mattia Righi - KliSAW AP4100</a:t>
            </a:r>
            <a:endParaRPr lang="de-DE" dirty="0">
              <a:ea typeface="MS PGothic" pitchFamily="34" charset="-128"/>
            </a:endParaRPr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64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50" y="1884363"/>
            <a:ext cx="7694613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Grafik 10" descr="dlr_signet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1852" y="6143727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51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52C54212-2FC2-4ADA-A086-477B9FAC4D6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noProof="1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269703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32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413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8500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42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&gt; Lecture &gt; Author  •  Document &gt; Date</a:t>
            </a: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8" y="614366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75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14"/>
          <a:stretch/>
        </p:blipFill>
        <p:spPr>
          <a:xfrm>
            <a:off x="6837210" y="6147000"/>
            <a:ext cx="2036340" cy="544320"/>
          </a:xfrm>
          <a:prstGeom prst="rect">
            <a:avLst/>
          </a:prstGeom>
          <a:ln>
            <a:noFill/>
          </a:ln>
        </p:spPr>
      </p:pic>
      <p:pic>
        <p:nvPicPr>
          <p:cNvPr id="10" name="Picture 2"/>
          <p:cNvPicPr/>
          <p:nvPr/>
        </p:nvPicPr>
        <p:blipFill>
          <a:blip r:embed="rId15"/>
          <a:srcRect b="-67"/>
          <a:stretch/>
        </p:blipFill>
        <p:spPr>
          <a:xfrm>
            <a:off x="0" y="5760"/>
            <a:ext cx="2322000" cy="690588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10530" y="-10800"/>
            <a:ext cx="2311470" cy="69109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0" y="7560"/>
            <a:ext cx="2322000" cy="690588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Line 3"/>
          <p:cNvSpPr/>
          <p:nvPr/>
        </p:nvSpPr>
        <p:spPr>
          <a:xfrm>
            <a:off x="446040" y="1415880"/>
            <a:ext cx="270" cy="5184720"/>
          </a:xfrm>
          <a:prstGeom prst="line">
            <a:avLst/>
          </a:prstGeom>
          <a:ln w="31680">
            <a:solidFill>
              <a:srgbClr val="9413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4"/>
          <p:cNvSpPr/>
          <p:nvPr/>
        </p:nvSpPr>
        <p:spPr>
          <a:xfrm>
            <a:off x="107460" y="819720"/>
            <a:ext cx="876960" cy="53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70" spc="-1">
                <a:solidFill>
                  <a:srgbClr val="941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Climate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70" spc="-1">
                <a:solidFill>
                  <a:srgbClr val="941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Change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Picture 2"/>
          <p:cNvPicPr/>
          <p:nvPr/>
        </p:nvPicPr>
        <p:blipFill>
          <a:blip r:embed="rId16"/>
          <a:stretch/>
        </p:blipFill>
        <p:spPr>
          <a:xfrm>
            <a:off x="117720" y="27720"/>
            <a:ext cx="661230" cy="909720"/>
          </a:xfrm>
          <a:prstGeom prst="rect">
            <a:avLst/>
          </a:prstGeom>
          <a:ln>
            <a:noFill/>
          </a:ln>
        </p:spPr>
      </p:pic>
      <p:sp>
        <p:nvSpPr>
          <p:cNvPr id="7" name="PlaceHolder 5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6026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1" r:id="rId12"/>
  </p:sldLayoutIdLst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9" y="1884362"/>
            <a:ext cx="7694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6149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5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7988" y="115888"/>
            <a:ext cx="1230313" cy="288925"/>
          </a:xfrm>
          <a:prstGeom prst="rect">
            <a:avLst/>
          </a:prstGeom>
          <a:ln/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9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DFE2F22D-E331-4807-B7B1-A5CB874E87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58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Grafik 10" descr="dlr_signe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www.DLR.de  •  Chart </a:t>
            </a:r>
            <a:fld id="{6ECE040E-5D03-4F40-A282-DE829D78C18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noProof="1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&gt; Lecture &gt; Author  •  Document &gt; Date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27799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325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413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8500" indent="-179388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61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&gt; Lecture &gt; Author  •  Document &gt; Date</a:t>
            </a: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8" y="614368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6144903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6" y="6340670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2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321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409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81" y="6145278"/>
            <a:ext cx="337624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6340563"/>
            <a:ext cx="2516066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44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321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123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81" y="6145274"/>
            <a:ext cx="337624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6340559"/>
            <a:ext cx="2516066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8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6144903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6" y="6340650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80" y="6143950"/>
            <a:ext cx="3376800" cy="518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6" y="6340378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6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7200"/>
            <a:fld id="{C0F546BB-BEF9-4B67-927E-6FB80ED4A2E6}" type="datetimeFigureOut">
              <a:rPr lang="en-GB">
                <a:solidFill>
                  <a:srgbClr val="000000"/>
                </a:solidFill>
                <a:ea typeface="ＭＳ Ｐゴシック" pitchFamily="34" charset="-128"/>
              </a:rPr>
              <a:pPr defTabSz="457200"/>
              <a:t>22/02/2018</a:t>
            </a:fld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63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7200"/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6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FFAC5D04-CD78-4A09-8905-C6EC6CC5F9E4}" type="slidenum">
              <a:rPr lang="en-GB">
                <a:solidFill>
                  <a:srgbClr val="000000"/>
                </a:solidFill>
                <a:ea typeface="ＭＳ Ｐゴシック" pitchFamily="34" charset="-128"/>
              </a:rPr>
              <a:pPr defTabSz="457200"/>
              <a:t>‹Nr.›</a:t>
            </a:fld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" name="Group 30"/>
          <p:cNvGrpSpPr>
            <a:grpSpLocks/>
          </p:cNvGrpSpPr>
          <p:nvPr userDrawn="1"/>
        </p:nvGrpSpPr>
        <p:grpSpPr bwMode="auto">
          <a:xfrm>
            <a:off x="7092952" y="9527"/>
            <a:ext cx="2025650" cy="1474788"/>
            <a:chOff x="0" y="0"/>
            <a:chExt cx="1835" cy="124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0" y="0"/>
              <a:ext cx="1835" cy="657"/>
              <a:chOff x="0" y="0"/>
              <a:chExt cx="1835" cy="657"/>
            </a:xfrm>
          </p:grpSpPr>
          <p:pic>
            <p:nvPicPr>
              <p:cNvPr id="17417" name="Picture 32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821" y="171"/>
                <a:ext cx="1014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8" name="Picture 33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719" cy="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19" name="Rectangle 34"/>
            <p:cNvSpPr>
              <a:spLocks/>
            </p:cNvSpPr>
            <p:nvPr/>
          </p:nvSpPr>
          <p:spPr bwMode="auto">
            <a:xfrm>
              <a:off x="40" y="686"/>
              <a:ext cx="1776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>
                <a:spcBef>
                  <a:spcPts val="775"/>
                </a:spcBef>
              </a:pP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Joint Weather and Climate</a:t>
              </a:r>
              <a:b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</a:b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Research Programme</a:t>
              </a:r>
              <a:b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</a:br>
              <a:r>
                <a:rPr lang="en-US" sz="13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 </a:t>
              </a:r>
              <a:r>
                <a:rPr lang="en-US" sz="800">
                  <a:solidFill>
                    <a:srgbClr val="000000"/>
                  </a:solidFill>
                  <a:ea typeface="ＭＳ Ｐゴシック" pitchFamily="34" charset="-128"/>
                  <a:cs typeface="Arial" charset="0"/>
                  <a:sym typeface="Arial" charset="0"/>
                </a:rPr>
                <a:t>A partnership in climate research </a:t>
              </a:r>
            </a:p>
          </p:txBody>
        </p:sp>
        <p:sp>
          <p:nvSpPr>
            <p:cNvPr id="17420" name="Line 35"/>
            <p:cNvSpPr>
              <a:spLocks noChangeShapeType="1"/>
            </p:cNvSpPr>
            <p:nvPr/>
          </p:nvSpPr>
          <p:spPr bwMode="auto">
            <a:xfrm>
              <a:off x="21" y="653"/>
              <a:ext cx="1798" cy="2"/>
            </a:xfrm>
            <a:prstGeom prst="line">
              <a:avLst/>
            </a:prstGeom>
            <a:noFill/>
            <a:ln w="19050">
              <a:solidFill>
                <a:srgbClr val="132647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7421" name="Line 36"/>
            <p:cNvSpPr>
              <a:spLocks noChangeShapeType="1"/>
            </p:cNvSpPr>
            <p:nvPr/>
          </p:nvSpPr>
          <p:spPr bwMode="auto">
            <a:xfrm>
              <a:off x="755" y="47"/>
              <a:ext cx="2" cy="556"/>
            </a:xfrm>
            <a:prstGeom prst="line">
              <a:avLst/>
            </a:prstGeom>
            <a:noFill/>
            <a:ln w="19050">
              <a:solidFill>
                <a:srgbClr val="132647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4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6144903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6" y="6340634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2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2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2.jpg"/><Relationship Id="rId5" Type="http://schemas.openxmlformats.org/officeDocument/2006/relationships/image" Target="../media/image520.png"/><Relationship Id="rId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systemcog.org/projects/obs4mips/" TargetMode="External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5.jpg"/><Relationship Id="rId5" Type="http://schemas.openxmlformats.org/officeDocument/2006/relationships/image" Target="../media/image42.jpg"/><Relationship Id="rId4" Type="http://schemas.openxmlformats.org/officeDocument/2006/relationships/hyperlink" Target="https://ana4mip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4.xml"/><Relationship Id="rId5" Type="http://schemas.openxmlformats.org/officeDocument/2006/relationships/hyperlink" Target="http://cmip-esmvaltool.dkrz.de/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Relationship Id="rId6" Type="http://schemas.openxmlformats.org/officeDocument/2006/relationships/hyperlink" Target="http://cmip-esmvaltool.dkrz.de/" TargetMode="External"/><Relationship Id="rId5" Type="http://schemas.openxmlformats.org/officeDocument/2006/relationships/hyperlink" Target="https://modvis.dkrz.de/bd0854/quicklooks/demo/emac/science.html" TargetMode="External"/><Relationship Id="rId4" Type="http://schemas.openxmlformats.org/officeDocument/2006/relationships/hyperlink" Target="https://modvis.dkrz.de/bd0854/quicklooks/demo/mpi/scienc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MValGroup/ESMValTool-private/tree/CMIP6DICAD_quicklooks_ne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74.png"/><Relationship Id="rId4" Type="http://schemas.openxmlformats.org/officeDocument/2006/relationships/hyperlink" Target="https://github.com/ESMValGroup/ESMValTool-private/tree/CMIP6DICAD_quicklooks_new/util/qlwrappe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ESMValGroup/ESMValToo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ctrTitle" sz="quarter"/>
          </p:nvPr>
        </p:nvSpPr>
        <p:spPr>
          <a:xfrm>
            <a:off x="323536" y="188643"/>
            <a:ext cx="8712968" cy="96886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Earth System Model Evaluation </a:t>
            </a:r>
            <a:r>
              <a:rPr lang="en-US" sz="2800" dirty="0" smtClean="0">
                <a:latin typeface="Arial" charset="0"/>
                <a:cs typeface="Arial" charset="0"/>
              </a:rPr>
              <a:t>Tool (ESMValTool)</a:t>
            </a:r>
            <a:endParaRPr sz="2800" dirty="0" smtClean="0">
              <a:latin typeface="Arial" charset="0"/>
              <a:cs typeface="Arial" charset="0"/>
            </a:endParaRP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323530" y="980728"/>
            <a:ext cx="8820472" cy="3888432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GB" sz="2000" b="1" i="1" dirty="0" smtClean="0">
                <a:latin typeface="Arial" charset="0"/>
                <a:cs typeface="Arial" charset="0"/>
              </a:rPr>
              <a:t>Veronika Eyring</a:t>
            </a:r>
            <a:r>
              <a:rPr lang="en-GB" sz="2000" b="1" i="1" baseline="30000" dirty="0">
                <a:latin typeface="Arial" charset="0"/>
                <a:cs typeface="Arial" charset="0"/>
              </a:rPr>
              <a:t>1,2</a:t>
            </a:r>
            <a:r>
              <a:rPr lang="en-GB" sz="2000" b="1" i="1" dirty="0" smtClean="0">
                <a:latin typeface="Arial" charset="0"/>
                <a:cs typeface="Arial" charset="0"/>
              </a:rPr>
              <a:t>, Axel Lauer</a:t>
            </a:r>
            <a:r>
              <a:rPr lang="en-GB" sz="2000" b="1" i="1" baseline="30000" dirty="0">
                <a:latin typeface="Arial" charset="0"/>
                <a:cs typeface="Arial" charset="0"/>
              </a:rPr>
              <a:t>1</a:t>
            </a:r>
            <a:r>
              <a:rPr lang="en-GB" sz="2000" b="1" i="1" dirty="0" smtClean="0">
                <a:latin typeface="Arial" charset="0"/>
                <a:cs typeface="Arial" charset="0"/>
              </a:rPr>
              <a:t>, Mattia Righi</a:t>
            </a:r>
            <a:r>
              <a:rPr lang="en-GB" sz="2000" b="1" i="1" baseline="30000" dirty="0" smtClean="0">
                <a:latin typeface="Arial" charset="0"/>
                <a:cs typeface="Arial" charset="0"/>
              </a:rPr>
              <a:t>1</a:t>
            </a:r>
            <a:r>
              <a:rPr lang="en-GB" sz="2000" b="1" i="1" dirty="0">
                <a:latin typeface="Arial" charset="0"/>
                <a:cs typeface="Arial" charset="0"/>
              </a:rPr>
              <a:t>, </a:t>
            </a:r>
            <a:r>
              <a:rPr lang="en-GB" sz="2000" b="1" i="1" dirty="0" smtClean="0">
                <a:latin typeface="Arial" charset="0"/>
                <a:cs typeface="Arial" charset="0"/>
              </a:rPr>
              <a:t>Björn Brötz</a:t>
            </a:r>
            <a:r>
              <a:rPr lang="en-GB" sz="2000" b="1" i="1" baseline="30000" dirty="0" smtClean="0">
                <a:latin typeface="Arial" charset="0"/>
                <a:cs typeface="Arial" charset="0"/>
              </a:rPr>
              <a:t>1</a:t>
            </a:r>
            <a:r>
              <a:rPr lang="en-GB" sz="2000" b="1" i="1" dirty="0">
                <a:latin typeface="Arial" charset="0"/>
                <a:cs typeface="Arial" charset="0"/>
              </a:rPr>
              <a:t>, </a:t>
            </a:r>
            <a:r>
              <a:rPr lang="en-GB" sz="2000" b="1" i="1" dirty="0" smtClean="0">
                <a:latin typeface="Arial" charset="0"/>
                <a:cs typeface="Arial" charset="0"/>
              </a:rPr>
              <a:t>Niels Drost</a:t>
            </a:r>
            <a:r>
              <a:rPr lang="en-GB" sz="2000" b="1" i="1" baseline="30000" dirty="0" smtClean="0">
                <a:latin typeface="Arial" charset="0"/>
                <a:cs typeface="Arial" charset="0"/>
              </a:rPr>
              <a:t>3</a:t>
            </a:r>
            <a:r>
              <a:rPr lang="en-GB" sz="2000" b="1" i="1" dirty="0" smtClean="0">
                <a:latin typeface="Arial" charset="0"/>
                <a:cs typeface="Arial" charset="0"/>
              </a:rPr>
              <a:t>, Nikolay Koldunov</a:t>
            </a:r>
            <a:r>
              <a:rPr lang="en-GB" sz="2000" b="1" i="1" baseline="30000" dirty="0">
                <a:latin typeface="Arial" charset="0"/>
                <a:cs typeface="Arial" charset="0"/>
              </a:rPr>
              <a:t>4</a:t>
            </a:r>
            <a:r>
              <a:rPr lang="en-GB" sz="2000" b="1" i="1" dirty="0" smtClean="0">
                <a:latin typeface="Arial" charset="0"/>
                <a:cs typeface="Arial" charset="0"/>
              </a:rPr>
              <a:t>, </a:t>
            </a:r>
            <a:r>
              <a:rPr lang="en-GB" sz="2000" b="1" i="1" dirty="0">
                <a:latin typeface="Arial" charset="0"/>
                <a:cs typeface="Arial" charset="0"/>
              </a:rPr>
              <a:t>Ben </a:t>
            </a:r>
            <a:r>
              <a:rPr lang="en-GB" sz="2000" b="1" i="1" dirty="0" smtClean="0">
                <a:latin typeface="Arial" charset="0"/>
                <a:cs typeface="Arial" charset="0"/>
              </a:rPr>
              <a:t>Müller</a:t>
            </a:r>
            <a:r>
              <a:rPr lang="en-GB" sz="2000" b="1" i="1" baseline="30000" dirty="0">
                <a:latin typeface="Arial" charset="0"/>
                <a:cs typeface="Arial" charset="0"/>
              </a:rPr>
              <a:t>5</a:t>
            </a:r>
            <a:r>
              <a:rPr lang="en-GB" sz="2000" b="1" i="1" dirty="0" smtClean="0">
                <a:latin typeface="Arial" charset="0"/>
                <a:cs typeface="Arial" charset="0"/>
              </a:rPr>
              <a:t>, </a:t>
            </a:r>
            <a:r>
              <a:rPr lang="en-GB" sz="2000" b="1" i="1" dirty="0" err="1" smtClean="0">
                <a:latin typeface="Arial" charset="0"/>
                <a:cs typeface="Arial" charset="0"/>
              </a:rPr>
              <a:t>Valeriu</a:t>
            </a:r>
            <a:r>
              <a:rPr lang="en-GB" sz="2000" b="1" i="1" dirty="0" smtClean="0">
                <a:latin typeface="Arial" charset="0"/>
                <a:cs typeface="Arial" charset="0"/>
              </a:rPr>
              <a:t> Predoi</a:t>
            </a:r>
            <a:r>
              <a:rPr lang="en-GB" sz="2000" b="1" i="1" baseline="30000" dirty="0">
                <a:latin typeface="Arial" charset="0"/>
                <a:cs typeface="Arial" charset="0"/>
              </a:rPr>
              <a:t>6</a:t>
            </a:r>
            <a:r>
              <a:rPr lang="en-GB" sz="2000" b="1" i="1" dirty="0" smtClean="0">
                <a:latin typeface="Arial" charset="0"/>
                <a:cs typeface="Arial" charset="0"/>
              </a:rPr>
              <a:t>, </a:t>
            </a:r>
            <a:r>
              <a:rPr lang="en-GB" sz="2000" b="1" i="1" dirty="0">
                <a:latin typeface="Arial" charset="0"/>
                <a:cs typeface="Arial" charset="0"/>
              </a:rPr>
              <a:t>Javier </a:t>
            </a:r>
            <a:r>
              <a:rPr lang="en-GB" sz="2000" b="1" i="1" dirty="0" smtClean="0">
                <a:latin typeface="Arial" charset="0"/>
                <a:cs typeface="Arial" charset="0"/>
              </a:rPr>
              <a:t>Vegas-Regidor</a:t>
            </a:r>
            <a:r>
              <a:rPr lang="en-GB" sz="2000" b="1" i="1" baseline="30000" dirty="0">
                <a:latin typeface="Arial" charset="0"/>
                <a:cs typeface="Arial" charset="0"/>
              </a:rPr>
              <a:t>7</a:t>
            </a:r>
          </a:p>
          <a:p>
            <a:pPr eaLnBrk="1" hangingPunct="1"/>
            <a:r>
              <a:rPr lang="en-US" sz="2000" i="1" dirty="0" smtClean="0">
                <a:latin typeface="Arial" charset="0"/>
                <a:cs typeface="Arial" charset="0"/>
              </a:rPr>
              <a:t>ESMValTool </a:t>
            </a:r>
            <a:r>
              <a:rPr lang="en-US" sz="2000" i="1" dirty="0">
                <a:latin typeface="Arial" charset="0"/>
                <a:cs typeface="Arial" charset="0"/>
              </a:rPr>
              <a:t>PI and Core Developers </a:t>
            </a:r>
          </a:p>
          <a:p>
            <a:pPr eaLnBrk="1" hangingPunct="1"/>
            <a:endParaRPr lang="en-GB" sz="2000" b="1" i="1" baseline="300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de-DE" sz="1600" i="1" baseline="30000" dirty="0" smtClean="0">
                <a:latin typeface="Arial" charset="0"/>
                <a:cs typeface="Arial" charset="0"/>
              </a:rPr>
              <a:t>1</a:t>
            </a:r>
            <a:r>
              <a:rPr lang="de-DE" sz="1600" i="1" dirty="0" smtClean="0">
                <a:latin typeface="Arial" charset="0"/>
                <a:cs typeface="Arial" charset="0"/>
              </a:rPr>
              <a:t>Deutsches Zentrum für Luft- und Raumfahrt e.V. (DLR), </a:t>
            </a:r>
            <a:r>
              <a:rPr lang="en-GB" sz="1600" i="1" dirty="0" smtClean="0">
                <a:latin typeface="Arial" charset="0"/>
                <a:cs typeface="Arial" charset="0"/>
              </a:rPr>
              <a:t>Institute of Atmospheric Physics, </a:t>
            </a:r>
            <a:r>
              <a:rPr lang="en-GB" sz="1600" i="1" dirty="0">
                <a:latin typeface="Arial" charset="0"/>
                <a:cs typeface="Arial" charset="0"/>
              </a:rPr>
              <a:t>Oberpfaffenhofen, Germany </a:t>
            </a:r>
            <a:endParaRPr lang="de-DE" sz="1600" i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>
                <a:latin typeface="Arial" charset="0"/>
                <a:cs typeface="Arial" charset="0"/>
              </a:rPr>
              <a:t>2</a:t>
            </a:r>
            <a:r>
              <a:rPr lang="en-US" sz="1600" i="1" dirty="0">
                <a:latin typeface="Arial" charset="0"/>
                <a:cs typeface="Arial" charset="0"/>
              </a:rPr>
              <a:t>University of Bremen, Institute of Environmental Physics, Bremen, Germany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 smtClean="0">
                <a:latin typeface="Arial" charset="0"/>
                <a:cs typeface="Arial" charset="0"/>
              </a:rPr>
              <a:t>3</a:t>
            </a:r>
            <a:r>
              <a:rPr lang="en-US" sz="1600" i="1" dirty="0" smtClean="0">
                <a:latin typeface="Arial" charset="0"/>
                <a:cs typeface="Arial" charset="0"/>
              </a:rPr>
              <a:t>Netherlands </a:t>
            </a:r>
            <a:r>
              <a:rPr lang="en-US" sz="1600" i="1" dirty="0">
                <a:latin typeface="Arial" charset="0"/>
                <a:cs typeface="Arial" charset="0"/>
              </a:rPr>
              <a:t>e-Science Center (</a:t>
            </a:r>
            <a:r>
              <a:rPr lang="en-US" sz="1600" i="1" dirty="0" err="1" smtClean="0">
                <a:latin typeface="Arial" charset="0"/>
                <a:cs typeface="Arial" charset="0"/>
              </a:rPr>
              <a:t>NLeSC</a:t>
            </a:r>
            <a:r>
              <a:rPr lang="en-US" sz="1600" i="1" dirty="0" smtClean="0">
                <a:latin typeface="Arial" charset="0"/>
                <a:cs typeface="Arial" charset="0"/>
              </a:rPr>
              <a:t>), Netherlands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 smtClean="0">
                <a:latin typeface="Arial" charset="0"/>
                <a:cs typeface="Arial" charset="0"/>
              </a:rPr>
              <a:t>4</a:t>
            </a:r>
            <a:r>
              <a:rPr lang="en-US" sz="1600" i="1" dirty="0" smtClean="0">
                <a:latin typeface="Arial" charset="0"/>
                <a:cs typeface="Arial" charset="0"/>
              </a:rPr>
              <a:t>Alfred-Wegener-Institute </a:t>
            </a:r>
            <a:r>
              <a:rPr lang="en-US" sz="1600" i="1" dirty="0">
                <a:latin typeface="Arial" charset="0"/>
                <a:cs typeface="Arial" charset="0"/>
              </a:rPr>
              <a:t>Bremerhaven (AWI), Germany 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 smtClean="0">
                <a:latin typeface="Arial" charset="0"/>
                <a:cs typeface="Arial" charset="0"/>
              </a:rPr>
              <a:t>5</a:t>
            </a:r>
            <a:r>
              <a:rPr lang="en-US" sz="1600" i="1" dirty="0" smtClean="0">
                <a:latin typeface="Arial" charset="0"/>
                <a:cs typeface="Arial" charset="0"/>
              </a:rPr>
              <a:t>Ludwig </a:t>
            </a:r>
            <a:r>
              <a:rPr lang="en-US" sz="1600" i="1" dirty="0">
                <a:latin typeface="Arial" charset="0"/>
                <a:cs typeface="Arial" charset="0"/>
              </a:rPr>
              <a:t>Maximilian University of Munich, Germany 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 smtClean="0">
                <a:latin typeface="Arial" charset="0"/>
                <a:cs typeface="Arial" charset="0"/>
              </a:rPr>
              <a:t>6</a:t>
            </a:r>
            <a:r>
              <a:rPr lang="en-US" sz="1600" i="1" dirty="0" smtClean="0">
                <a:latin typeface="Arial" charset="0"/>
                <a:cs typeface="Arial" charset="0"/>
              </a:rPr>
              <a:t>University </a:t>
            </a:r>
            <a:r>
              <a:rPr lang="en-US" sz="1600" i="1" dirty="0">
                <a:latin typeface="Arial" charset="0"/>
                <a:cs typeface="Arial" charset="0"/>
              </a:rPr>
              <a:t>of Reading, </a:t>
            </a:r>
            <a:r>
              <a:rPr lang="en-US" sz="1600" i="1" dirty="0" smtClean="0">
                <a:latin typeface="Arial" charset="0"/>
                <a:cs typeface="Arial" charset="0"/>
              </a:rPr>
              <a:t>UK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</a:pPr>
            <a:r>
              <a:rPr lang="en-US" sz="1600" i="1" baseline="30000" dirty="0" smtClean="0">
                <a:latin typeface="Arial" charset="0"/>
                <a:cs typeface="Arial" charset="0"/>
              </a:rPr>
              <a:t>7</a:t>
            </a:r>
            <a:r>
              <a:rPr lang="en-US" sz="1600" i="1" dirty="0" smtClean="0">
                <a:latin typeface="Arial" charset="0"/>
                <a:cs typeface="Arial" charset="0"/>
              </a:rPr>
              <a:t>Barcelona </a:t>
            </a:r>
            <a:r>
              <a:rPr lang="en-US" sz="1600" i="1" dirty="0">
                <a:latin typeface="Arial" charset="0"/>
                <a:cs typeface="Arial" charset="0"/>
              </a:rPr>
              <a:t>Computing Center (BSC), Spain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b="1" dirty="0" smtClean="0">
                <a:latin typeface="Arial" charset="0"/>
                <a:cs typeface="Arial" charset="0"/>
              </a:rPr>
              <a:t>16 February 2018</a:t>
            </a:r>
          </a:p>
        </p:txBody>
      </p:sp>
      <p:pic>
        <p:nvPicPr>
          <p:cNvPr id="4" name="Picture 6" descr="S:\PROJECTS\ESMVal\DOCS\ESMValToo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63" y="3565732"/>
            <a:ext cx="2484695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060852"/>
            <a:ext cx="8172000" cy="73818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a typeface="+mn-ea"/>
              </a:rPr>
              <a:t>3. Examples for ESMValTool diagnostics, performance metrics, namelists and </a:t>
            </a:r>
            <a:r>
              <a:rPr lang="en-US" sz="4000" dirty="0">
                <a:solidFill>
                  <a:schemeClr val="bg1"/>
                </a:solidFill>
                <a:ea typeface="+mn-ea"/>
              </a:rPr>
              <a:t>o</a:t>
            </a:r>
            <a:r>
              <a:rPr lang="en-US" sz="4000" dirty="0" smtClean="0">
                <a:solidFill>
                  <a:schemeClr val="bg1"/>
                </a:solidFill>
                <a:ea typeface="+mn-ea"/>
              </a:rPr>
              <a:t>bservations included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Diagnostics and metrics included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6" y="692696"/>
            <a:ext cx="8532440" cy="5760000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Aerosol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Blocking diagnostics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Catchment analysis, runoff, ET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Clouds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Cloud regime error metric (CREM)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170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CH</a:t>
            </a:r>
            <a:r>
              <a:rPr lang="en-US" sz="170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Diurnal cycle of convection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Emergent constraints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Evapotranspiration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Indices for extreme </a:t>
            </a:r>
            <a:r>
              <a:rPr lang="en-US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events (</a:t>
            </a:r>
            <a:r>
              <a:rPr lang="en-US" sz="1600" b="1" dirty="0" err="1" smtClean="0"/>
              <a:t>Climdex</a:t>
            </a:r>
            <a:r>
              <a:rPr lang="en-US" sz="1600" b="1" dirty="0" smtClean="0"/>
              <a:t>)</a:t>
            </a:r>
            <a:endParaRPr lang="en-US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IPCC AR5 chapter 9 and 12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Land and ocean components of the global carbon cycle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Land-atmosphere coupling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Land cover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Marine biogeochemistry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Madden-Julian Oscillation (MJO)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NCAR climate variability diagnostics package (CVDP)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Ozone, precursors and climate impacts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Performance metrics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Shifts in Austral jets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Snowfall</a:t>
            </a:r>
            <a:endParaRPr lang="en-US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Soil moisture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 surface temperature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South Asian monsoon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 ice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Soil moisture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Southern Hemisphere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Southern Ocean (SOCCOM work in progress)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Standardized precipitation index (SPI)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Tropical variability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Tropospheric Ozone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West African monsoon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Land </a:t>
            </a: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cover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Precipitation – soil moisture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cs typeface="Arial" panose="020B0604020202020204" pitchFamily="34" charset="0"/>
              </a:rPr>
              <a:t>Examples of ESMValTool Namelist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16024" y="909289"/>
            <a:ext cx="8927976" cy="5363007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namelist_CVDP.xml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namelist_DiurnalCycle_xxx.xml  </a:t>
            </a:r>
            <a:endParaRPr lang="en-US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namelist_Emmons.xml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namelist_EmergentConstraints.xml</a:t>
            </a:r>
            <a:endParaRPr lang="en-US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namelist_Evapotranspiration.xml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namelist_GlobalOcean.xml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namelist_SAMonsoon.xml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namelist_SPI.xml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namelist_SeaIce.xml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namelist_SouthernHemisphere.xml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namelist_SouthernOcean.xml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namelist_TropicalVariability.xml  ESMV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namelist_WAMonsoon.xml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namelist_aerosol_CMIP5.xml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namelist_anav13jclim.xml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namelist_clouds_bias.xml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namelist_eyring13jgr.xml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namelist_flato13ipcc.xml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(IPCC AR5 </a:t>
            </a:r>
            <a:r>
              <a:rPr lang="en-US" sz="1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9)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namelist_lauer13jclim.xml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namelist_lauer17rse.xml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namelist_mjo_mean_state.xml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namelist_mmm.xml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namelist_perfmetrics_CMIP5.xml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namelist_reformat.xml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namelist_reformat_obs.xml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namelist_righi15gmd_ECVs.xml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namelist_righi15gmd_Emmons.xml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namelist_righi15gmd_tropo3_CMIP5.xml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namelist_runoff_et.xml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namelist_sm_pr.xml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namelist_wenzel14jgr.xml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namelist_williams09climdyn_CREM.xml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namelist_ecs.xml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amelist_collins13ipcc.xml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(AR5 </a:t>
            </a:r>
            <a:r>
              <a:rPr lang="en-US" sz="1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12)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Diagnostics – IPCC AR5 chapter 9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1" name="Grafik 20" descr="figure_04_9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63945"/>
            <a:ext cx="4387850" cy="157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 descr="figure_04_9.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708926"/>
            <a:ext cx="4387850" cy="157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24" descr="figure_12_9.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01" y="974570"/>
            <a:ext cx="3420150" cy="411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rafik 28" descr="figure_23_9.29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0" t="-7195" r="-4228" b="-7198"/>
          <a:stretch/>
        </p:blipFill>
        <p:spPr bwMode="auto">
          <a:xfrm>
            <a:off x="5148064" y="1832343"/>
            <a:ext cx="3700800" cy="22896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</p:pic>
      <p:pic>
        <p:nvPicPr>
          <p:cNvPr id="30" name="Grafik 29" descr="figure_05_9.3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0" t="-3953" r="-3699" b="-3958"/>
          <a:stretch/>
        </p:blipFill>
        <p:spPr bwMode="auto">
          <a:xfrm>
            <a:off x="654650" y="1153984"/>
            <a:ext cx="4190400" cy="3931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</p:pic>
      <p:pic>
        <p:nvPicPr>
          <p:cNvPr id="28" name="Grafik 27" descr="figure_17_9.2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5" t="-7235" r="-4217" b="-7237"/>
          <a:stretch/>
        </p:blipFill>
        <p:spPr bwMode="auto">
          <a:xfrm>
            <a:off x="457200" y="4005064"/>
            <a:ext cx="3704400" cy="227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</p:pic>
      <p:pic>
        <p:nvPicPr>
          <p:cNvPr id="26" name="Grafik 25" descr="figure_02_9.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8" t="-4119" r="-3025" b="-4119"/>
          <a:stretch/>
        </p:blipFill>
        <p:spPr bwMode="auto">
          <a:xfrm>
            <a:off x="2123728" y="1871315"/>
            <a:ext cx="5076000" cy="37836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</p:pic>
      <p:grpSp>
        <p:nvGrpSpPr>
          <p:cNvPr id="8" name="Gruppieren 7"/>
          <p:cNvGrpSpPr/>
          <p:nvPr/>
        </p:nvGrpSpPr>
        <p:grpSpPr>
          <a:xfrm>
            <a:off x="2915823" y="1056463"/>
            <a:ext cx="5688632" cy="2588562"/>
            <a:chOff x="2915816" y="1056462"/>
            <a:chExt cx="5688632" cy="2588562"/>
          </a:xfrm>
        </p:grpSpPr>
        <p:sp>
          <p:nvSpPr>
            <p:cNvPr id="6" name="Rechteck 5"/>
            <p:cNvSpPr/>
            <p:nvPr/>
          </p:nvSpPr>
          <p:spPr>
            <a:xfrm>
              <a:off x="2915816" y="2184176"/>
              <a:ext cx="5688632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Grafik 30" descr="namelist_wenzel14jgr_FIG4a.pn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18" y="1056462"/>
              <a:ext cx="2729091" cy="2588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rafik 31" descr="namelist_wenzel14jgr_FIG4b.pn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133" y="1204190"/>
              <a:ext cx="2716383" cy="2415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rafik 26" descr="eyring13jgr_fig02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1" t="-4286" r="-3317" b="-4253"/>
          <a:stretch/>
        </p:blipFill>
        <p:spPr bwMode="auto">
          <a:xfrm>
            <a:off x="4115289" y="2564904"/>
            <a:ext cx="4636800" cy="3646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669"/>
            <a:ext cx="140176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6165308"/>
            <a:ext cx="1584176" cy="5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Diagnostics – IPCC AR5 chapter 12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12" y="879475"/>
            <a:ext cx="4365104" cy="3259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3861048"/>
            <a:ext cx="6858000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54318"/>
            <a:ext cx="5455002" cy="5455002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215250"/>
            <a:ext cx="6858000" cy="4662022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88" y="2952249"/>
            <a:ext cx="6858000" cy="3024336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712" y="801782"/>
            <a:ext cx="6858000" cy="327529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440" y="1873817"/>
            <a:ext cx="6858000" cy="2860058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4" name="Grafik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25152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Diagnostics – Performance metrics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2" name="Grafik 41" descr="perfmetrics_main_ta_cycle_monthlyclim_30_glo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" y="4149080"/>
            <a:ext cx="3600400" cy="188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rafik 43" descr="perfmetrics_main_TS2000-ERA-Interim_ua_zonal_JJA_all_glo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7609"/>
            <a:ext cx="201227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rafik 50" descr="perfmetrics_main_EVAL2-SRB_rlutcs_latlon_annualclim_all_glo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64" y="980728"/>
            <a:ext cx="3402468" cy="247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/>
          <a:stretch/>
        </p:blipFill>
        <p:spPr>
          <a:xfrm>
            <a:off x="6804252" y="3904464"/>
            <a:ext cx="2105316" cy="19008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" y="836712"/>
            <a:ext cx="3863847" cy="3168000"/>
          </a:xfrm>
          <a:prstGeom prst="rect">
            <a:avLst/>
          </a:prstGeom>
        </p:spPr>
      </p:pic>
      <p:pic>
        <p:nvPicPr>
          <p:cNvPr id="11" name="Grafik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669"/>
            <a:ext cx="140176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/>
          </p:cNvPicPr>
          <p:nvPr/>
        </p:nvPicPr>
        <p:blipFill rotWithShape="1">
          <a:blip r:embed="rId3" cstate="print"/>
          <a:srcRect l="-1" t="5923" r="1475" b="50626"/>
          <a:stretch/>
        </p:blipFill>
        <p:spPr>
          <a:xfrm>
            <a:off x="383702" y="1268764"/>
            <a:ext cx="6885597" cy="25535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4" name="Textfeld 43"/>
          <p:cNvSpPr txBox="1"/>
          <p:nvPr/>
        </p:nvSpPr>
        <p:spPr>
          <a:xfrm rot="16200000">
            <a:off x="-886258" y="2481988"/>
            <a:ext cx="258885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Relative GPP increase at CO</a:t>
            </a:r>
            <a:r>
              <a:rPr lang="en-US" sz="11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doubling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179930" y="1412742"/>
            <a:ext cx="22345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Wenzel et al., Nature, 2016</a:t>
            </a:r>
          </a:p>
        </p:txBody>
      </p:sp>
      <p:sp>
        <p:nvSpPr>
          <p:cNvPr id="47" name="TextBox 4"/>
          <p:cNvSpPr txBox="1"/>
          <p:nvPr/>
        </p:nvSpPr>
        <p:spPr>
          <a:xfrm>
            <a:off x="7334538" y="1345323"/>
            <a:ext cx="152143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i="1" dirty="0" smtClean="0">
                <a:solidFill>
                  <a:prstClr val="black"/>
                </a:solidFill>
                <a:latin typeface="Calibri"/>
              </a:rPr>
              <a:t>60</a:t>
            </a:r>
            <a:r>
              <a:rPr lang="en-GB" sz="2400" i="1" baseline="300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i="1" dirty="0" smtClean="0">
                <a:solidFill>
                  <a:prstClr val="black"/>
                </a:solidFill>
                <a:latin typeface="Calibri"/>
              </a:rPr>
              <a:t>N-90</a:t>
            </a:r>
            <a:r>
              <a:rPr lang="en-GB" sz="2400" i="1" baseline="300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i="1" dirty="0" smtClean="0">
                <a:solidFill>
                  <a:prstClr val="black"/>
                </a:solidFill>
                <a:latin typeface="Calibri"/>
              </a:rPr>
              <a:t>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i="1" dirty="0" smtClean="0">
                <a:solidFill>
                  <a:srgbClr val="FF0000"/>
                </a:solidFill>
                <a:latin typeface="Calibri"/>
              </a:rPr>
              <a:t>~37%</a:t>
            </a:r>
            <a:endParaRPr lang="en-GB" sz="1400" i="1" dirty="0" smtClean="0">
              <a:solidFill>
                <a:srgbClr val="FF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CO2 concentration will lead to an increase in land photosynthesis of about a third.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400" i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8" name="Straight Arrow Connector 8"/>
          <p:cNvCxnSpPr/>
          <p:nvPr/>
        </p:nvCxnSpPr>
        <p:spPr>
          <a:xfrm flipH="1">
            <a:off x="6004468" y="1816257"/>
            <a:ext cx="136815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123336" y="-31421"/>
            <a:ext cx="8841160" cy="72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B0F0"/>
                </a:solidFill>
                <a:latin typeface="+mj-lt"/>
              </a:rPr>
              <a:t>Emergent Constraints</a:t>
            </a:r>
          </a:p>
        </p:txBody>
      </p:sp>
      <p:sp>
        <p:nvSpPr>
          <p:cNvPr id="5" name="Rechteck 4"/>
          <p:cNvSpPr/>
          <p:nvPr/>
        </p:nvSpPr>
        <p:spPr>
          <a:xfrm>
            <a:off x="241684" y="620372"/>
            <a:ext cx="8697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36600" fontAlgn="auto">
              <a:spcBef>
                <a:spcPts val="0"/>
              </a:spcBef>
              <a:spcAft>
                <a:spcPts val="400"/>
              </a:spcAft>
              <a:buSzPct val="90000"/>
              <a:tabLst>
                <a:tab pos="3594100" algn="l"/>
              </a:tabLst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 Constrains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relationships across an ensemble of models, between some aspect of Earth system sensitivity and an observable trend or variation in the current climate.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0209"/>
            <a:ext cx="3173044" cy="24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"/>
          <p:cNvSpPr txBox="1">
            <a:spLocks noChangeArrowheads="1"/>
          </p:cNvSpPr>
          <p:nvPr/>
        </p:nvSpPr>
        <p:spPr bwMode="auto">
          <a:xfrm>
            <a:off x="539552" y="4021407"/>
            <a:ext cx="19442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i="1" dirty="0" smtClean="0">
                <a:solidFill>
                  <a:prstClr val="black"/>
                </a:solidFill>
              </a:rPr>
              <a:t>Sherwood et al., 2014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476965" y="5823466"/>
            <a:ext cx="1798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radiosondes and reanalyses 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4383142"/>
            <a:ext cx="2881145" cy="2286218"/>
          </a:xfrm>
          <a:prstGeom prst="rect">
            <a:avLst/>
          </a:prstGeom>
        </p:spPr>
      </p:pic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4860032" y="4077072"/>
            <a:ext cx="2592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i="1" dirty="0" smtClean="0">
                <a:solidFill>
                  <a:prstClr val="black"/>
                </a:solidFill>
              </a:rPr>
              <a:t>Tian, 2015: Southern ITCZ </a:t>
            </a:r>
            <a:r>
              <a:rPr lang="de-DE" sz="1400" i="1" dirty="0" err="1" smtClean="0">
                <a:solidFill>
                  <a:prstClr val="black"/>
                </a:solidFill>
              </a:rPr>
              <a:t>index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16" name="Grafik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8" y="-4290"/>
            <a:ext cx="1584176" cy="5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479642" y="-223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u="sng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0" y="10792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B0F0"/>
                </a:solidFill>
                <a:latin typeface="+mj-lt"/>
                <a:ea typeface="+mj-ea"/>
                <a:cs typeface="Arial" pitchFamily="34" charset="0"/>
              </a:rPr>
              <a:t>Equilibrium Climate Sensitivity (ECS)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229051" y="1173180"/>
            <a:ext cx="3988135" cy="2911154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Calculation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Quadrupling of CO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 (abrupt4xCO2)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Perturbations of global annual mean surface temperature and TOA net radiative flux (abrupt4xCO2 -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piControl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150 model years of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data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Linear fit of perturbations (</a:t>
            </a:r>
            <a:r>
              <a:rPr lang="el-GR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Δ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T, N)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5" y="1052736"/>
            <a:ext cx="3523653" cy="4032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4760804" y="4077072"/>
                <a:ext cx="2658757" cy="10725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  <m:r>
                        <a:rPr lang="en-US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𝐹</m:t>
                      </m:r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de-DE" kern="0" dirty="0" smtClean="0">
                  <a:solidFill>
                    <a:prstClr val="black"/>
                  </a:solidFill>
                  <a:latin typeface="Arial" pitchFamily="34" charset="0"/>
                  <a:ea typeface="Cambria Math"/>
                </a:endParaRPr>
              </a:p>
              <a:p>
                <a:pPr fontAlgn="auto">
                  <a:spcAft>
                    <a:spcPts val="0"/>
                  </a:spcAft>
                  <a:defRPr/>
                </a:pPr>
                <a:endParaRPr lang="de-DE" kern="0" dirty="0" smtClean="0">
                  <a:solidFill>
                    <a:prstClr val="black"/>
                  </a:solidFill>
                  <a:latin typeface="Arial" pitchFamily="34" charset="0"/>
                  <a:ea typeface="Cambria Math"/>
                </a:endParaRPr>
              </a:p>
              <a:p>
                <a:pPr fontAlgn="auto"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𝑥𝐶𝑂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en-US" kern="0" dirty="0" smtClea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533" y="4077072"/>
                <a:ext cx="2880320" cy="10725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uppieren 40"/>
          <p:cNvGrpSpPr/>
          <p:nvPr/>
        </p:nvGrpSpPr>
        <p:grpSpPr>
          <a:xfrm>
            <a:off x="839133" y="1556792"/>
            <a:ext cx="7909332" cy="3441544"/>
            <a:chOff x="827584" y="1556792"/>
            <a:chExt cx="8568443" cy="3441544"/>
          </a:xfrm>
        </p:grpSpPr>
        <p:sp>
          <p:nvSpPr>
            <p:cNvPr id="42" name="Ellipse 41"/>
            <p:cNvSpPr/>
            <p:nvPr/>
          </p:nvSpPr>
          <p:spPr>
            <a:xfrm>
              <a:off x="827584" y="1620581"/>
              <a:ext cx="288032" cy="519351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187624" y="1556792"/>
              <a:ext cx="28803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b="1" i="1" kern="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F</a:t>
              </a: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 flipH="1">
              <a:off x="7542107" y="4278256"/>
              <a:ext cx="720080" cy="43204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45" name="Textfeld 44"/>
            <p:cNvSpPr txBox="1"/>
            <p:nvPr/>
          </p:nvSpPr>
          <p:spPr>
            <a:xfrm>
              <a:off x="8315904" y="4134240"/>
              <a:ext cx="108012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y-intercept</a:t>
              </a:r>
            </a:p>
          </p:txBody>
        </p:sp>
        <p:cxnSp>
          <p:nvCxnSpPr>
            <p:cNvPr id="46" name="Gerade Verbindung mit Pfeil 45"/>
            <p:cNvCxnSpPr/>
            <p:nvPr/>
          </p:nvCxnSpPr>
          <p:spPr>
            <a:xfrm flipH="1">
              <a:off x="7542107" y="4710304"/>
              <a:ext cx="576064" cy="28803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47" name="Textfeld 46"/>
            <p:cNvSpPr txBox="1"/>
            <p:nvPr/>
          </p:nvSpPr>
          <p:spPr>
            <a:xfrm>
              <a:off x="8315907" y="4587193"/>
              <a:ext cx="108012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-slope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/>
              <p:cNvSpPr txBox="1"/>
              <p:nvPr/>
            </p:nvSpPr>
            <p:spPr>
              <a:xfrm>
                <a:off x="4893738" y="5358378"/>
                <a:ext cx="3323446" cy="664010"/>
              </a:xfrm>
              <a:prstGeom prst="rect">
                <a:avLst/>
              </a:prstGeom>
              <a:solidFill>
                <a:srgbClr val="4BACC6">
                  <a:lumMod val="40000"/>
                  <a:lumOff val="60000"/>
                </a:srgb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wrap="square" lIns="108000" tIns="72000" rIns="108000" bIns="72000" rtlCol="0">
                <a:spAutoFit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ECS</m:t>
                      </m:r>
                      <m:r>
                        <a:rPr lang="de-DE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𝑥𝐶𝑂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𝑥𝐶𝑂</m:t>
                          </m:r>
                          <m:r>
                            <a:rPr lang="de-DE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kern="0" dirty="0" smtClea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mc:Choice>
        <mc:Fallback xmlns="">
          <p:sp>
            <p:nvSpPr>
              <p:cNvPr id="48" name="Textfeld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738" y="5358378"/>
                <a:ext cx="3323446" cy="6640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23528" y="5517232"/>
            <a:ext cx="43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CMIP5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in Andrews et al., 2012</a:t>
            </a:r>
            <a:endParaRPr lang="de-DE" dirty="0"/>
          </a:p>
        </p:txBody>
      </p:sp>
      <p:pic>
        <p:nvPicPr>
          <p:cNvPr id="16" name="Grafik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57" y="785784"/>
            <a:ext cx="1584176" cy="533911"/>
          </a:xfrm>
          <a:prstGeom prst="rect">
            <a:avLst/>
          </a:prstGeom>
        </p:spPr>
      </p:pic>
      <p:pic>
        <p:nvPicPr>
          <p:cNvPr id="17" name="Grafik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5744845" cy="1912620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1360678" y="2889156"/>
            <a:ext cx="5542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0A"/>
                </a:solidFill>
              </a:rPr>
              <a:t>Figure example </a:t>
            </a:r>
            <a:r>
              <a:rPr lang="en-US" sz="1400" dirty="0">
                <a:solidFill>
                  <a:srgbClr val="00000A"/>
                </a:solidFill>
              </a:rPr>
              <a:t>– 2D blocking events frequency </a:t>
            </a:r>
            <a:endParaRPr lang="en-US" sz="1400" dirty="0" smtClean="0">
              <a:solidFill>
                <a:srgbClr val="00000A"/>
              </a:solidFill>
            </a:endParaRPr>
          </a:p>
          <a:p>
            <a:pPr algn="just"/>
            <a:r>
              <a:rPr lang="en-US" sz="1400" dirty="0" smtClean="0">
                <a:solidFill>
                  <a:srgbClr val="00000A"/>
                </a:solidFill>
              </a:rPr>
              <a:t>for </a:t>
            </a:r>
            <a:r>
              <a:rPr lang="en-US" sz="1400" dirty="0">
                <a:solidFill>
                  <a:srgbClr val="00000A"/>
                </a:solidFill>
              </a:rPr>
              <a:t>EC-Earth over 1990-2008 (DJF)</a:t>
            </a:r>
            <a:endParaRPr lang="en-GB" sz="1400" dirty="0">
              <a:solidFill>
                <a:srgbClr val="00000A"/>
              </a:solidFill>
            </a:endParaRPr>
          </a:p>
        </p:txBody>
      </p:sp>
      <p:pic>
        <p:nvPicPr>
          <p:cNvPr id="12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75" y="2996952"/>
            <a:ext cx="2848610" cy="1831340"/>
          </a:xfrm>
          <a:prstGeom prst="rect">
            <a:avLst/>
          </a:prstGeom>
        </p:spPr>
      </p:pic>
      <p:sp>
        <p:nvSpPr>
          <p:cNvPr id="13" name="Rectangle 2"/>
          <p:cNvSpPr/>
          <p:nvPr/>
        </p:nvSpPr>
        <p:spPr>
          <a:xfrm>
            <a:off x="5827739" y="4797152"/>
            <a:ext cx="3223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prstClr val="black"/>
                </a:solidFill>
              </a:rPr>
              <a:t>Figure</a:t>
            </a:r>
            <a:r>
              <a:rPr lang="en-US" sz="1400" dirty="0" smtClean="0">
                <a:solidFill>
                  <a:prstClr val="black"/>
                </a:solidFill>
              </a:rPr>
              <a:t>: summary </a:t>
            </a:r>
            <a:r>
              <a:rPr lang="en-US" sz="1400" dirty="0">
                <a:solidFill>
                  <a:prstClr val="black"/>
                </a:solidFill>
              </a:rPr>
              <a:t>of trend </a:t>
            </a:r>
            <a:r>
              <a:rPr lang="en-US" sz="1400" dirty="0" smtClean="0">
                <a:solidFill>
                  <a:prstClr val="black"/>
                </a:solidFill>
              </a:rPr>
              <a:t>coefficients </a:t>
            </a:r>
            <a:r>
              <a:rPr lang="en-US" sz="1400" dirty="0">
                <a:solidFill>
                  <a:prstClr val="black"/>
                </a:solidFill>
              </a:rPr>
              <a:t>calculated for the ETCCDI </a:t>
            </a:r>
            <a:r>
              <a:rPr lang="en-US" sz="1400" dirty="0" err="1">
                <a:solidFill>
                  <a:prstClr val="black"/>
                </a:solidFill>
              </a:rPr>
              <a:t>sdii</a:t>
            </a:r>
            <a:r>
              <a:rPr lang="en-US" sz="1400" dirty="0">
                <a:solidFill>
                  <a:prstClr val="black"/>
                </a:solidFill>
              </a:rPr>
              <a:t> index over the continental and global reference regions for EC-Earth </a:t>
            </a:r>
            <a:r>
              <a:rPr lang="en-US" sz="1400" dirty="0" smtClean="0">
                <a:solidFill>
                  <a:prstClr val="black"/>
                </a:solidFill>
              </a:rPr>
              <a:t>in 2006-2100. Significance </a:t>
            </a:r>
            <a:r>
              <a:rPr lang="en-US" sz="1400" dirty="0">
                <a:solidFill>
                  <a:prstClr val="black"/>
                </a:solidFill>
              </a:rPr>
              <a:t>is color coded (gray = 90%, blue = 95%). 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14" name="Grafik 13"/>
          <p:cNvPicPr/>
          <p:nvPr/>
        </p:nvPicPr>
        <p:blipFill>
          <a:blip r:embed="rId5"/>
          <a:stretch/>
        </p:blipFill>
        <p:spPr>
          <a:xfrm>
            <a:off x="1619672" y="3538605"/>
            <a:ext cx="3816424" cy="2554691"/>
          </a:xfrm>
          <a:prstGeom prst="rect">
            <a:avLst/>
          </a:prstGeom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16" y="6240352"/>
            <a:ext cx="2133600" cy="57302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112" y="6093295"/>
            <a:ext cx="901562" cy="73477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7" y="6188156"/>
            <a:ext cx="2073033" cy="62522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77080" y="44624"/>
            <a:ext cx="8675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B0F0"/>
                </a:solidFill>
                <a:latin typeface="+mj-lt"/>
                <a:ea typeface="+mj-ea"/>
                <a:cs typeface="Arial" pitchFamily="34" charset="0"/>
              </a:rPr>
              <a:t>Performance metrics for extreme events &amp; variability (C3S-MAGIC)</a:t>
            </a:r>
          </a:p>
        </p:txBody>
      </p:sp>
    </p:spTree>
    <p:extLst>
      <p:ext uri="{BB962C8B-B14F-4D97-AF65-F5344CB8AC3E}">
        <p14:creationId xmlns:p14="http://schemas.microsoft.com/office/powerpoint/2010/main" val="15825543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Observational data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57200" y="1176460"/>
            <a:ext cx="81472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Data sets are grouped into 3 classes</a:t>
            </a:r>
          </a:p>
          <a:p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Tier 1</a:t>
            </a:r>
          </a:p>
          <a:p>
            <a:pPr marL="3556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sets from the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obs4MIPs and ana4MIPs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archives:</a:t>
            </a:r>
          </a:p>
          <a:p>
            <a:pPr marL="3556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www.earthsystemcog.org/projects/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obs4mips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https://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www.earthsystemcog.org/projects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/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ana4mips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/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Tier 2</a:t>
            </a:r>
          </a:p>
          <a:p>
            <a:pPr indent="3556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freely available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data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Tier 3</a:t>
            </a:r>
          </a:p>
          <a:p>
            <a:pPr indent="355600"/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Restricted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data sets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(e.g., license agreement required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Grafik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6264000"/>
            <a:ext cx="593662" cy="590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64000"/>
            <a:ext cx="1239840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95538" y="1124744"/>
            <a:ext cx="8568952" cy="4680520"/>
          </a:xfrm>
        </p:spPr>
        <p:txBody>
          <a:bodyPr/>
          <a:lstStyle/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Motivation</a:t>
            </a:r>
          </a:p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Brief Overview ESMValTool and Development Team</a:t>
            </a:r>
            <a:endParaRPr lang="en-US" sz="2000" b="1" dirty="0"/>
          </a:p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Examples </a:t>
            </a:r>
            <a:r>
              <a:rPr lang="en-US" sz="2000" b="1" dirty="0"/>
              <a:t>for ESMValTool diagnostics, performance metrics, namelists and observations </a:t>
            </a:r>
            <a:r>
              <a:rPr lang="en-US" sz="2000" b="1" dirty="0" smtClean="0"/>
              <a:t>included</a:t>
            </a:r>
          </a:p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ESMValTool </a:t>
            </a:r>
            <a:r>
              <a:rPr lang="en-US" sz="2000" b="1" dirty="0"/>
              <a:t>Result Browser for CMIP at </a:t>
            </a:r>
            <a:r>
              <a:rPr lang="en-US" sz="2000" b="1" dirty="0" smtClean="0"/>
              <a:t>DKRZ</a:t>
            </a:r>
          </a:p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ESMValTool </a:t>
            </a:r>
            <a:r>
              <a:rPr lang="en-US" sz="2000" b="1" dirty="0" err="1" smtClean="0"/>
              <a:t>Quicklook</a:t>
            </a:r>
            <a:r>
              <a:rPr lang="en-US" sz="2000" b="1" dirty="0" smtClean="0"/>
              <a:t> and Monitoring Capability</a:t>
            </a:r>
          </a:p>
          <a:p>
            <a:pPr marL="288000" indent="-288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000" b="1" dirty="0" smtClean="0"/>
              <a:t>Technical Improvements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dirty="0" smtClean="0"/>
          </a:p>
          <a:p>
            <a:pPr marL="446400" lvl="1" indent="0">
              <a:spcAft>
                <a:spcPts val="600"/>
              </a:spcAft>
              <a:buNone/>
            </a:pPr>
            <a:endParaRPr lang="en-US" sz="1600" i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72000" cy="576064"/>
          </a:xfrm>
        </p:spPr>
        <p:txBody>
          <a:bodyPr/>
          <a:lstStyle/>
          <a:p>
            <a:pPr algn="ctr"/>
            <a:r>
              <a:rPr lang="en-GB" sz="2800" dirty="0" smtClean="0">
                <a:ea typeface="+mn-ea"/>
              </a:rPr>
              <a:t>Outline</a:t>
            </a:r>
            <a:br>
              <a:rPr lang="en-GB" sz="2800" dirty="0" smtClean="0">
                <a:ea typeface="+mn-ea"/>
              </a:rPr>
            </a:br>
            <a:endParaRPr lang="en-GB" sz="2800" dirty="0"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3" name="Picture 6" descr="S:\PROJECTS\ESMVal\DOCS\ESMValToo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260704"/>
            <a:ext cx="2484695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2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Available observational data v1.0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200" y="1449288"/>
            <a:ext cx="8363272" cy="4572000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ACCESS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AERONET (od550aer)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AURA-MLS-OMI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tropoz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AURA-TES (vmro3)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CARSNET (od550aer)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CASTNET (concso4, concno3, concnh4)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CIRRUS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mmrbcfree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CONCERT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conccnSTP14)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CR-AVE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DC3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EANET (concso4, concno3, concnh4)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EMEP (concso4, concno3)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EMMONS (various trace gases)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ESRL (co2)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GLOBALVIEW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vmrco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GTO-ECV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toz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HIPPO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IMPROVE (concso4, concno3, concnh4,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concoa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concpm2p5, concpm10)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INCA (conccnSTP5, conccnSTP14, conccnSTP120)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LACE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sizecn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Melpitz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sizecn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MODIS (od550aer)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NIWA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toz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Putaud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sizecn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SALTRACE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TC4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Texas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mmraer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Tilmes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(vmro3)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UCN-Pacific (conccnSTP3)</a:t>
            </a:r>
          </a:p>
        </p:txBody>
      </p:sp>
      <p:sp>
        <p:nvSpPr>
          <p:cNvPr id="26" name="Rechteck 25"/>
          <p:cNvSpPr/>
          <p:nvPr/>
        </p:nvSpPr>
        <p:spPr>
          <a:xfrm>
            <a:off x="457204" y="74554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Aerosols + chemistry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Available observational data v1.0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200" y="1916832"/>
            <a:ext cx="8229600" cy="3939540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AIRS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CERES (</a:t>
            </a:r>
            <a:r>
              <a:rPr lang="en-US" dirty="0" err="1">
                <a:solidFill>
                  <a:prstClr val="black"/>
                </a:solidFill>
              </a:rPr>
              <a:t>rsuscs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rsus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rsdscs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rsds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rluscs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rlus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rldscs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rlds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rsutcs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rsut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rlutcs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rlut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CloudSat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CMAP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CRU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ERA-40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ERA-Interim (</a:t>
            </a:r>
            <a:r>
              <a:rPr lang="fr-FR" dirty="0">
                <a:solidFill>
                  <a:prstClr val="black"/>
                </a:solidFill>
              </a:rPr>
              <a:t>ta, </a:t>
            </a:r>
            <a:r>
              <a:rPr lang="fr-FR" dirty="0" err="1">
                <a:solidFill>
                  <a:prstClr val="black"/>
                </a:solidFill>
              </a:rPr>
              <a:t>ua</a:t>
            </a:r>
            <a:r>
              <a:rPr lang="fr-FR" dirty="0">
                <a:solidFill>
                  <a:prstClr val="black"/>
                </a:solidFill>
              </a:rPr>
              <a:t>, va, </a:t>
            </a:r>
            <a:r>
              <a:rPr lang="fr-FR" dirty="0" err="1">
                <a:solidFill>
                  <a:prstClr val="black"/>
                </a:solidFill>
              </a:rPr>
              <a:t>zg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hus</a:t>
            </a:r>
            <a:r>
              <a:rPr lang="fr-FR" dirty="0">
                <a:solidFill>
                  <a:prstClr val="black"/>
                </a:solidFill>
              </a:rPr>
              <a:t>, tas, tos, </a:t>
            </a:r>
            <a:r>
              <a:rPr lang="fr-FR" dirty="0" err="1">
                <a:solidFill>
                  <a:prstClr val="black"/>
                </a:solidFill>
              </a:rPr>
              <a:t>ps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psl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tauu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tauv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clwvi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clivi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sftlf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pr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evspsbl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hfls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hfss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rsns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rlns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GPCC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HadCRUT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HALOE (vmrh2o)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MERRA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MODIS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clivi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clwvi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NCEP (</a:t>
            </a:r>
            <a:r>
              <a:rPr lang="fr-FR" dirty="0">
                <a:solidFill>
                  <a:prstClr val="black"/>
                </a:solidFill>
              </a:rPr>
              <a:t>ta, </a:t>
            </a:r>
            <a:r>
              <a:rPr lang="fr-FR" dirty="0" err="1">
                <a:solidFill>
                  <a:prstClr val="black"/>
                </a:solidFill>
              </a:rPr>
              <a:t>ua</a:t>
            </a:r>
            <a:r>
              <a:rPr lang="fr-FR" dirty="0">
                <a:solidFill>
                  <a:prstClr val="black"/>
                </a:solidFill>
              </a:rPr>
              <a:t>, va, </a:t>
            </a:r>
            <a:r>
              <a:rPr lang="fr-FR" dirty="0" err="1">
                <a:solidFill>
                  <a:prstClr val="black"/>
                </a:solidFill>
              </a:rPr>
              <a:t>zg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hus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smtClean="0">
                <a:solidFill>
                  <a:prstClr val="black"/>
                </a:solidFill>
              </a:rPr>
              <a:t>tas)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NOAA-PSD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rlut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OAFlux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hfls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SRB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rsut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rlut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rlutcs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TRMM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Uwisc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clwvi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Rechteck 1"/>
          <p:cNvSpPr/>
          <p:nvPr/>
        </p:nvSpPr>
        <p:spPr>
          <a:xfrm>
            <a:off x="457204" y="112474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Meteorology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Available observational data v1.0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84" y="1228722"/>
            <a:ext cx="8064896" cy="4216539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GCP (co2flux)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LandFlux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-EVAL (et, et-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Dong08-ARGO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mlotst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ETH-SOM-FFN (spco2)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HadISST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SeaWIFS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SOCAT (spco2)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Takahashi14 (talk)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WOA09 (</a:t>
            </a:r>
            <a:r>
              <a:rPr lang="en-US" dirty="0">
                <a:solidFill>
                  <a:prstClr val="black"/>
                </a:solidFill>
              </a:rPr>
              <a:t>so, </a:t>
            </a:r>
            <a:r>
              <a:rPr lang="en-US" dirty="0" err="1">
                <a:solidFill>
                  <a:prstClr val="black"/>
                </a:solidFill>
              </a:rPr>
              <a:t>sos</a:t>
            </a:r>
            <a:r>
              <a:rPr lang="en-US" dirty="0">
                <a:solidFill>
                  <a:prstClr val="black"/>
                </a:solidFill>
              </a:rPr>
              <a:t>, to, </a:t>
            </a:r>
            <a:r>
              <a:rPr lang="en-US" dirty="0" err="1" smtClean="0">
                <a:solidFill>
                  <a:prstClr val="black"/>
                </a:solidFill>
              </a:rPr>
              <a:t>tos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Woa2005 (o2)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HadISST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(sic)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NSIDC (sic)</a:t>
            </a:r>
          </a:p>
        </p:txBody>
      </p:sp>
      <p:pic>
        <p:nvPicPr>
          <p:cNvPr id="5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Examples of new observational datasets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200" y="1449288"/>
            <a:ext cx="8363272" cy="3908762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ACCESS-2 (conccnd5,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conccnd10)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Asmill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(aerosol size)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CFSR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psl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CloudSat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CCI AEROSOL (od550aer, abs550, od550lt1aer, od870aer)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 CCI CLOUD (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clt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clwvi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clivi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 CCI GHG (xco2, xch4)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CCI OZONE (tro3,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tropoz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toz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 CCI SEAICE (sic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​</a:t>
            </a:r>
            <a:r>
              <a:rPr lang="en-US" dirty="0" smtClean="0">
                <a:solidFill>
                  <a:prstClr val="black"/>
                </a:solidFill>
              </a:rPr>
              <a:t>ESA CCI SOILMOISTURE (</a:t>
            </a:r>
            <a:r>
              <a:rPr lang="en-US" dirty="0" err="1" smtClean="0">
                <a:solidFill>
                  <a:prstClr val="black"/>
                </a:solidFill>
              </a:rPr>
              <a:t>sm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ESA CCI SST (</a:t>
            </a:r>
            <a:r>
              <a:rPr lang="en-US" dirty="0" err="1" smtClean="0">
                <a:solidFill>
                  <a:prstClr val="black"/>
                </a:solidFill>
              </a:rPr>
              <a:t>ts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ESRL (surface CO</a:t>
            </a:r>
            <a:r>
              <a:rPr lang="en-US" baseline="-25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HadCRUT4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HIPPO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mmrbc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HWSD (soil carbon content)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ISCCP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albisccp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clisccp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cltisccp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cttisccp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JMA-TRANSCOM (CO</a:t>
            </a:r>
            <a:r>
              <a:rPr lang="en-US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exchange)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LAI3g (leaf area index)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MTE (gross primary productivity of carbon)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NDP (vegetation carbon content)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NIWA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toz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TOMS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toz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WHOI-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OAFlux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hfls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hfss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745544"/>
            <a:ext cx="8147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Aerosols/chemistry/meteorology/land/ocean/sea ice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6264000"/>
            <a:ext cx="593662" cy="5904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64000"/>
            <a:ext cx="1239840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36933"/>
            <a:ext cx="8172000" cy="73818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a typeface="+mn-ea"/>
              </a:rPr>
              <a:t>4. ESMValTool Result Browser for CMIP at DKRZ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9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7" y="843001"/>
            <a:ext cx="85804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el 1"/>
          <p:cNvSpPr txBox="1">
            <a:spLocks/>
          </p:cNvSpPr>
          <p:nvPr/>
        </p:nvSpPr>
        <p:spPr bwMode="auto">
          <a:xfrm>
            <a:off x="-36505" y="260350"/>
            <a:ext cx="9144001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2400" b="1" smtClean="0">
                <a:solidFill>
                  <a:srgbClr val="686868"/>
                </a:solidFill>
                <a:ea typeface="MS PGothic" pitchFamily="34" charset="-128"/>
              </a:rPr>
              <a:t>Envisaged Workflow for Routine Evaluation in CMIP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1400" b="1" smtClean="0">
                <a:solidFill>
                  <a:srgbClr val="686868"/>
                </a:solidFill>
                <a:ea typeface="MS PGothic" pitchFamily="34" charset="-128"/>
              </a:rPr>
              <a:t>- Ensuring traceability and provenance of the results -</a:t>
            </a:r>
          </a:p>
        </p:txBody>
      </p:sp>
      <p:sp>
        <p:nvSpPr>
          <p:cNvPr id="124932" name="Textfeld 1"/>
          <p:cNvSpPr txBox="1">
            <a:spLocks noChangeArrowheads="1"/>
          </p:cNvSpPr>
          <p:nvPr/>
        </p:nvSpPr>
        <p:spPr bwMode="auto">
          <a:xfrm>
            <a:off x="1530352" y="5818226"/>
            <a:ext cx="252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600" i="1" smtClean="0">
                <a:solidFill>
                  <a:srgbClr val="000000"/>
                </a:solidFill>
              </a:rPr>
              <a:t>Eyring et al., ESD (2016)</a:t>
            </a:r>
          </a:p>
        </p:txBody>
      </p:sp>
      <p:sp>
        <p:nvSpPr>
          <p:cNvPr id="124933" name="Foliennummernplatzhalter 1"/>
          <p:cNvSpPr txBox="1">
            <a:spLocks/>
          </p:cNvSpPr>
          <p:nvPr/>
        </p:nvSpPr>
        <p:spPr bwMode="auto">
          <a:xfrm>
            <a:off x="485794" y="125413"/>
            <a:ext cx="10445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124934" name="Textfeld 21"/>
          <p:cNvSpPr txBox="1">
            <a:spLocks noChangeArrowheads="1"/>
          </p:cNvSpPr>
          <p:nvPr/>
        </p:nvSpPr>
        <p:spPr bwMode="auto">
          <a:xfrm>
            <a:off x="107963" y="4025937"/>
            <a:ext cx="8351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400" b="1" smtClean="0">
                <a:solidFill>
                  <a:srgbClr val="008080"/>
                </a:solidFill>
                <a:cs typeface="ヒラギノ角ゴ Pro W3"/>
              </a:rPr>
              <a:t>obs4MIPs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400" b="1" smtClean="0">
                <a:solidFill>
                  <a:srgbClr val="008080"/>
                </a:solidFill>
                <a:cs typeface="ヒラギノ角ゴ Pro W3"/>
              </a:rPr>
              <a:t>ana4MIPs</a:t>
            </a:r>
          </a:p>
        </p:txBody>
      </p:sp>
      <p:pic>
        <p:nvPicPr>
          <p:cNvPr id="124935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80" y="5300663"/>
            <a:ext cx="2124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Rechteck 2"/>
          <p:cNvSpPr>
            <a:spLocks noChangeArrowheads="1"/>
          </p:cNvSpPr>
          <p:nvPr/>
        </p:nvSpPr>
        <p:spPr bwMode="auto">
          <a:xfrm>
            <a:off x="5181600" y="5834063"/>
            <a:ext cx="3810000" cy="3222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de-DE" altLang="de-DE" sz="1500" dirty="0" err="1" smtClean="0">
                <a:solidFill>
                  <a:srgbClr val="FFFFFF"/>
                </a:solidFill>
                <a:cs typeface="ヒラギノ角ゴ Pro W3"/>
              </a:rPr>
              <a:t>Results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</a:rPr>
              <a:t> at 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  <a:hlinkClick r:id="rId5"/>
              </a:rPr>
              <a:t>http://cmip-esmvaltool.dkrz.de/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8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11"/>
          <p:cNvCxnSpPr/>
          <p:nvPr/>
        </p:nvCxnSpPr>
        <p:spPr>
          <a:xfrm>
            <a:off x="1402764" y="3879050"/>
            <a:ext cx="14401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432448" y="458603"/>
            <a:ext cx="8172000" cy="738187"/>
          </a:xfrm>
        </p:spPr>
        <p:txBody>
          <a:bodyPr/>
          <a:lstStyle/>
          <a:p>
            <a:r>
              <a:rPr lang="en-US" noProof="0" dirty="0" smtClean="0"/>
              <a:t>Example for integration of the ESMValTool into the CMIP6 Workflow at the DKRZ*</a:t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5" name="Pfeil nach rechts 4"/>
          <p:cNvSpPr/>
          <p:nvPr/>
        </p:nvSpPr>
        <p:spPr>
          <a:xfrm>
            <a:off x="4214834" y="1600501"/>
            <a:ext cx="2846768" cy="532244"/>
          </a:xfrm>
          <a:prstGeom prst="rightArrow">
            <a:avLst/>
          </a:prstGeom>
          <a:pattFill prst="dk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23719" y="1700810"/>
            <a:ext cx="288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smtClean="0">
                <a:solidFill>
                  <a:prstClr val="black"/>
                </a:solidFill>
                <a:latin typeface="Calibri"/>
              </a:rPr>
              <a:t>Data </a:t>
            </a:r>
            <a:r>
              <a:rPr lang="de-DE" sz="1200" b="1" dirty="0" err="1" smtClean="0">
                <a:solidFill>
                  <a:prstClr val="black"/>
                </a:solidFill>
                <a:latin typeface="Calibri"/>
              </a:rPr>
              <a:t>management</a:t>
            </a:r>
            <a:r>
              <a:rPr lang="de-DE" sz="1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b="1" dirty="0" err="1" smtClean="0">
                <a:solidFill>
                  <a:prstClr val="black"/>
                </a:solidFill>
                <a:latin typeface="Calibri"/>
              </a:rPr>
              <a:t>phase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368294" y="1600505"/>
            <a:ext cx="3833905" cy="532355"/>
          </a:xfrm>
          <a:prstGeom prst="rightArrow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691680" y="1700810"/>
            <a:ext cx="129982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b="1" dirty="0" err="1" smtClean="0">
                <a:solidFill>
                  <a:prstClr val="black"/>
                </a:solidFill>
                <a:latin typeface="Calibri"/>
              </a:rPr>
              <a:t>phase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368276" y="2192802"/>
            <a:ext cx="8045127" cy="5881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DKRZ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4315928" y="2192840"/>
            <a:ext cx="4097491" cy="29406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ESGF</a:t>
            </a:r>
          </a:p>
        </p:txBody>
      </p:sp>
      <p:sp>
        <p:nvSpPr>
          <p:cNvPr id="20" name="Flussdiagramm: Magnetplattenspeicher 19"/>
          <p:cNvSpPr/>
          <p:nvPr/>
        </p:nvSpPr>
        <p:spPr>
          <a:xfrm>
            <a:off x="3203848" y="3122833"/>
            <a:ext cx="1080120" cy="504056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cmorized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22" name="Flussdiagramm: Magnetplattenspeicher 21"/>
          <p:cNvSpPr/>
          <p:nvPr/>
        </p:nvSpPr>
        <p:spPr>
          <a:xfrm>
            <a:off x="3275856" y="5013176"/>
            <a:ext cx="1080120" cy="504056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0070C0"/>
                </a:solidFill>
              </a:rPr>
              <a:t>native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 rot="2700000">
            <a:off x="1576422" y="3801482"/>
            <a:ext cx="155136" cy="1551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Abgerundetes Rechteck 32"/>
          <p:cNvSpPr/>
          <p:nvPr/>
        </p:nvSpPr>
        <p:spPr>
          <a:xfrm>
            <a:off x="4499992" y="3200442"/>
            <a:ext cx="1238100" cy="452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107523" y="3429000"/>
            <a:ext cx="1343905" cy="481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05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write</a:t>
            </a:r>
            <a:r>
              <a:rPr lang="de-DE" sz="105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simulation</a:t>
            </a:r>
            <a:r>
              <a:rPr lang="de-DE" sz="105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output</a:t>
            </a:r>
            <a:r>
              <a:rPr lang="de-DE" sz="105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timestep</a:t>
            </a:r>
            <a:endParaRPr lang="de-DE" sz="10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4499997" y="3666970"/>
            <a:ext cx="1238099" cy="503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publication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ESGF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lussdiagramm: Magnetplattenspeicher 37"/>
          <p:cNvSpPr/>
          <p:nvPr/>
        </p:nvSpPr>
        <p:spPr>
          <a:xfrm>
            <a:off x="5868144" y="3573016"/>
            <a:ext cx="1080120" cy="504056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0070C0"/>
                </a:solidFill>
              </a:rPr>
              <a:t>ESGF </a:t>
            </a:r>
            <a:r>
              <a:rPr lang="de-DE" sz="1400" dirty="0" err="1" smtClean="0">
                <a:solidFill>
                  <a:srgbClr val="0070C0"/>
                </a:solidFill>
              </a:rPr>
              <a:t>local</a:t>
            </a:r>
            <a:endParaRPr lang="de-DE" sz="1400" dirty="0">
              <a:solidFill>
                <a:srgbClr val="0070C0"/>
              </a:solidFill>
            </a:endParaRPr>
          </a:p>
        </p:txBody>
      </p:sp>
      <p:grpSp>
        <p:nvGrpSpPr>
          <p:cNvPr id="58" name="Gruppieren 57"/>
          <p:cNvGrpSpPr/>
          <p:nvPr/>
        </p:nvGrpSpPr>
        <p:grpSpPr>
          <a:xfrm>
            <a:off x="5788853" y="2825302"/>
            <a:ext cx="1203711" cy="683069"/>
            <a:chOff x="5698614" y="2879189"/>
            <a:chExt cx="1203711" cy="683069"/>
          </a:xfrm>
        </p:grpSpPr>
        <p:sp>
          <p:nvSpPr>
            <p:cNvPr id="49" name="Rechteck 48"/>
            <p:cNvSpPr/>
            <p:nvPr/>
          </p:nvSpPr>
          <p:spPr>
            <a:xfrm>
              <a:off x="5932513" y="3346234"/>
              <a:ext cx="748553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5738092" y="3254329"/>
              <a:ext cx="388843" cy="3079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5932514" y="2914186"/>
              <a:ext cx="671309" cy="6480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6459807" y="3130210"/>
              <a:ext cx="442518" cy="43204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hteck 41"/>
            <p:cNvSpPr/>
            <p:nvPr/>
          </p:nvSpPr>
          <p:spPr>
            <a:xfrm>
              <a:off x="5893035" y="3311237"/>
              <a:ext cx="748553" cy="21602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5698614" y="3219332"/>
              <a:ext cx="388843" cy="30792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5893036" y="2879189"/>
              <a:ext cx="671309" cy="64807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420329" y="3095213"/>
              <a:ext cx="442518" cy="43204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857210" y="3244334"/>
              <a:ext cx="978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ESGF remote</a:t>
              </a:r>
            </a:p>
          </p:txBody>
        </p:sp>
      </p:grpSp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52" y="4665378"/>
            <a:ext cx="2251712" cy="456532"/>
          </a:xfrm>
          <a:prstGeom prst="rect">
            <a:avLst/>
          </a:prstGeom>
        </p:spPr>
      </p:pic>
      <p:sp>
        <p:nvSpPr>
          <p:cNvPr id="30" name="Abgerundetes Rechteck 29"/>
          <p:cNvSpPr/>
          <p:nvPr/>
        </p:nvSpPr>
        <p:spPr>
          <a:xfrm>
            <a:off x="1811469" y="3095214"/>
            <a:ext cx="1259495" cy="11558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rtlCol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Create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compliance</a:t>
            </a:r>
            <a:r>
              <a:rPr lang="de-DE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CMIP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conventions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CMORize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Metadata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etc.)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1811449" y="4265716"/>
            <a:ext cx="1259496" cy="5314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2882208" y="4313677"/>
            <a:ext cx="144016" cy="1131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Gewinkelte Verbindung 63"/>
          <p:cNvCxnSpPr>
            <a:stCxn id="63" idx="2"/>
            <a:endCxn id="47" idx="0"/>
          </p:cNvCxnSpPr>
          <p:nvPr/>
        </p:nvCxnSpPr>
        <p:spPr>
          <a:xfrm rot="16200000" flipH="1">
            <a:off x="5295653" y="2085410"/>
            <a:ext cx="238545" cy="4921394"/>
          </a:xfrm>
          <a:prstGeom prst="bentConnector3">
            <a:avLst>
              <a:gd name="adj1" fmla="val 2425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bgerundetes Rechteck 76"/>
          <p:cNvSpPr/>
          <p:nvPr/>
        </p:nvSpPr>
        <p:spPr>
          <a:xfrm>
            <a:off x="7331472" y="2996990"/>
            <a:ext cx="1105096" cy="607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routine</a:t>
            </a:r>
            <a:endParaRPr lang="de-DE" sz="11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valuation</a:t>
            </a:r>
            <a:endParaRPr lang="de-DE" sz="11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8233536" y="3421915"/>
            <a:ext cx="144016" cy="1131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Gewinkelte Verbindung 69"/>
          <p:cNvCxnSpPr>
            <a:stCxn id="69" idx="2"/>
            <a:endCxn id="47" idx="0"/>
          </p:cNvCxnSpPr>
          <p:nvPr/>
        </p:nvCxnSpPr>
        <p:spPr>
          <a:xfrm rot="5400000">
            <a:off x="7525438" y="3885257"/>
            <a:ext cx="1130307" cy="429938"/>
          </a:xfrm>
          <a:prstGeom prst="bentConnector3">
            <a:avLst>
              <a:gd name="adj1" fmla="val 7852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32" idx="0"/>
          </p:cNvCxnSpPr>
          <p:nvPr/>
        </p:nvCxnSpPr>
        <p:spPr>
          <a:xfrm flipV="1">
            <a:off x="1708845" y="3673123"/>
            <a:ext cx="102611" cy="1510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 Verbindung 24"/>
          <p:cNvCxnSpPr>
            <a:stCxn id="32" idx="3"/>
            <a:endCxn id="22" idx="2"/>
          </p:cNvCxnSpPr>
          <p:nvPr/>
        </p:nvCxnSpPr>
        <p:spPr>
          <a:xfrm rot="16200000" flipH="1">
            <a:off x="1826714" y="3816061"/>
            <a:ext cx="1331305" cy="1567017"/>
          </a:xfrm>
          <a:prstGeom prst="bentConnector2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30" idx="3"/>
            <a:endCxn id="20" idx="2"/>
          </p:cNvCxnSpPr>
          <p:nvPr/>
        </p:nvCxnSpPr>
        <p:spPr>
          <a:xfrm flipV="1">
            <a:off x="3070949" y="3374861"/>
            <a:ext cx="132903" cy="29826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>
            <a:stCxn id="20" idx="4"/>
            <a:endCxn id="33" idx="1"/>
          </p:cNvCxnSpPr>
          <p:nvPr/>
        </p:nvCxnSpPr>
        <p:spPr>
          <a:xfrm>
            <a:off x="4283968" y="3374899"/>
            <a:ext cx="216024" cy="519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>
            <a:stCxn id="37" idx="3"/>
            <a:endCxn id="38" idx="2"/>
          </p:cNvCxnSpPr>
          <p:nvPr/>
        </p:nvCxnSpPr>
        <p:spPr>
          <a:xfrm flipV="1">
            <a:off x="5738101" y="3825044"/>
            <a:ext cx="130053" cy="9389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 flipV="1">
            <a:off x="6894681" y="3599531"/>
            <a:ext cx="166918" cy="15774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hteck 83"/>
          <p:cNvSpPr/>
          <p:nvPr/>
        </p:nvSpPr>
        <p:spPr>
          <a:xfrm>
            <a:off x="7061618" y="3363819"/>
            <a:ext cx="45719" cy="47142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Gerade Verbindung 78"/>
          <p:cNvCxnSpPr>
            <a:stCxn id="52" idx="6"/>
            <a:endCxn id="84" idx="1"/>
          </p:cNvCxnSpPr>
          <p:nvPr/>
        </p:nvCxnSpPr>
        <p:spPr>
          <a:xfrm>
            <a:off x="6992564" y="3292309"/>
            <a:ext cx="69037" cy="30722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>
            <a:stCxn id="84" idx="3"/>
            <a:endCxn id="77" idx="1"/>
          </p:cNvCxnSpPr>
          <p:nvPr/>
        </p:nvCxnSpPr>
        <p:spPr>
          <a:xfrm flipV="1">
            <a:off x="7107318" y="3300527"/>
            <a:ext cx="224146" cy="29900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77" idx="2"/>
            <a:endCxn id="71" idx="0"/>
          </p:cNvCxnSpPr>
          <p:nvPr/>
        </p:nvCxnSpPr>
        <p:spPr>
          <a:xfrm flipH="1">
            <a:off x="7797988" y="3604099"/>
            <a:ext cx="86024" cy="6535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bgerundetes Rechteck 70"/>
          <p:cNvSpPr/>
          <p:nvPr/>
        </p:nvSpPr>
        <p:spPr>
          <a:xfrm>
            <a:off x="7351572" y="3669451"/>
            <a:ext cx="892840" cy="4076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web </a:t>
            </a:r>
            <a:r>
              <a:rPr lang="de-DE" sz="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visualization</a:t>
            </a:r>
            <a:endParaRPr lang="de-DE" sz="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538613" y="6057869"/>
            <a:ext cx="35097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e-DE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de-DE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Defined</a:t>
            </a:r>
            <a:r>
              <a:rPr lang="de-DE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Project CMIP6-DICAD</a:t>
            </a:r>
          </a:p>
        </p:txBody>
      </p:sp>
      <p:sp>
        <p:nvSpPr>
          <p:cNvPr id="81" name="Rechteck 80"/>
          <p:cNvSpPr/>
          <p:nvPr/>
        </p:nvSpPr>
        <p:spPr>
          <a:xfrm>
            <a:off x="368294" y="4293096"/>
            <a:ext cx="1106497" cy="3034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MPI-ESM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hteck 88"/>
          <p:cNvSpPr/>
          <p:nvPr/>
        </p:nvSpPr>
        <p:spPr>
          <a:xfrm>
            <a:off x="368294" y="4637706"/>
            <a:ext cx="1106497" cy="3034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EMAC</a:t>
            </a:r>
            <a:endParaRPr 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Pfeil nach rechts 67"/>
          <p:cNvSpPr/>
          <p:nvPr/>
        </p:nvSpPr>
        <p:spPr>
          <a:xfrm>
            <a:off x="7092288" y="1600612"/>
            <a:ext cx="1321120" cy="532244"/>
          </a:xfrm>
          <a:prstGeom prst="rightArrow">
            <a:avLst/>
          </a:prstGeom>
          <a:pattFill prst="dk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7005100" y="1700923"/>
            <a:ext cx="143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smtClean="0">
                <a:solidFill>
                  <a:prstClr val="black"/>
                </a:solidFill>
                <a:latin typeface="Calibri"/>
              </a:rPr>
              <a:t>Routine </a:t>
            </a:r>
            <a:r>
              <a:rPr lang="de-DE" sz="1200" b="1" dirty="0" err="1" smtClean="0">
                <a:solidFill>
                  <a:prstClr val="black"/>
                </a:solidFill>
                <a:latin typeface="Calibri"/>
              </a:rPr>
              <a:t>evaluation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Abgerundetes Rechteck 77"/>
          <p:cNvSpPr/>
          <p:nvPr/>
        </p:nvSpPr>
        <p:spPr>
          <a:xfrm>
            <a:off x="3146049" y="3788471"/>
            <a:ext cx="1244788" cy="4625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Scientific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de-DE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de-DE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4222392" y="3872359"/>
            <a:ext cx="144016" cy="1131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369178" y="3947570"/>
            <a:ext cx="1106497" cy="3034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AWI-CM</a:t>
            </a:r>
          </a:p>
        </p:txBody>
      </p:sp>
      <p:cxnSp>
        <p:nvCxnSpPr>
          <p:cNvPr id="11" name="Gerade Verbindung 10"/>
          <p:cNvCxnSpPr>
            <a:stCxn id="20" idx="3"/>
            <a:endCxn id="78" idx="0"/>
          </p:cNvCxnSpPr>
          <p:nvPr/>
        </p:nvCxnSpPr>
        <p:spPr>
          <a:xfrm>
            <a:off x="3743915" y="3626896"/>
            <a:ext cx="24535" cy="161579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winkelte Verbindung 56"/>
          <p:cNvCxnSpPr>
            <a:stCxn id="53" idx="2"/>
            <a:endCxn id="47" idx="0"/>
          </p:cNvCxnSpPr>
          <p:nvPr/>
        </p:nvCxnSpPr>
        <p:spPr>
          <a:xfrm rot="16200000" flipH="1">
            <a:off x="5745076" y="2534879"/>
            <a:ext cx="679863" cy="3581205"/>
          </a:xfrm>
          <a:prstGeom prst="bentConnector3">
            <a:avLst>
              <a:gd name="adj1" fmla="val 7241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2"/>
          <p:cNvSpPr>
            <a:spLocks noChangeArrowheads="1"/>
          </p:cNvSpPr>
          <p:nvPr/>
        </p:nvSpPr>
        <p:spPr bwMode="auto">
          <a:xfrm>
            <a:off x="5181600" y="5338986"/>
            <a:ext cx="3810000" cy="3222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de-DE" altLang="de-DE" sz="1500" dirty="0" err="1" smtClean="0">
                <a:solidFill>
                  <a:srgbClr val="FFFFFF"/>
                </a:solidFill>
                <a:cs typeface="ヒラギノ角ゴ Pro W3"/>
              </a:rPr>
              <a:t>Results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</a:rPr>
              <a:t> at 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  <a:hlinkClick r:id="rId6"/>
              </a:rPr>
              <a:t>http://cmip-esmvaltool.dkrz.de/</a:t>
            </a:r>
            <a:r>
              <a:rPr lang="de-DE" altLang="de-DE" sz="1500" dirty="0" smtClean="0">
                <a:solidFill>
                  <a:srgbClr val="FFFFFF"/>
                </a:solidFill>
                <a:cs typeface="ヒラギノ角ゴ Pro W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25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36512" y="11664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686868"/>
                </a:solidFill>
                <a:ea typeface="+mj-ea"/>
              </a:rPr>
              <a:t>Improved provenance – traceability and reproducibility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09955" y="982469"/>
            <a:ext cx="3608044" cy="4462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Log-files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Creation date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Host and user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Version number of the </a:t>
            </a:r>
            <a:r>
              <a:rPr lang="en-US" sz="1600" dirty="0" err="1" smtClean="0">
                <a:solidFill>
                  <a:prstClr val="black"/>
                </a:solidFill>
              </a:rPr>
              <a:t>ESMValTool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List of </a:t>
            </a:r>
            <a:r>
              <a:rPr lang="en-US" sz="1600" dirty="0" err="1" smtClean="0">
                <a:solidFill>
                  <a:prstClr val="black"/>
                </a:solidFill>
              </a:rPr>
              <a:t>namelists</a:t>
            </a:r>
            <a:r>
              <a:rPr lang="en-US" sz="1600" dirty="0" smtClean="0">
                <a:solidFill>
                  <a:prstClr val="black"/>
                </a:solidFill>
              </a:rPr>
              <a:t> / diagnostics run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Variables and models processed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List of all model files that have been used including + Tracking ID (read from metadata if available)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Patches applied to model data (if any)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List of all observations used including references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Contributing authors and acknowledgement of projects</a:t>
            </a:r>
          </a:p>
        </p:txBody>
      </p:sp>
      <p:grpSp>
        <p:nvGrpSpPr>
          <p:cNvPr id="84" name="Gruppieren 83"/>
          <p:cNvGrpSpPr/>
          <p:nvPr/>
        </p:nvGrpSpPr>
        <p:grpSpPr>
          <a:xfrm>
            <a:off x="4204187" y="982476"/>
            <a:ext cx="4852423" cy="4302835"/>
            <a:chOff x="4554533" y="1534547"/>
            <a:chExt cx="5256792" cy="4302835"/>
          </a:xfrm>
        </p:grpSpPr>
        <p:sp>
          <p:nvSpPr>
            <p:cNvPr id="77" name="Rechteck 76"/>
            <p:cNvSpPr/>
            <p:nvPr/>
          </p:nvSpPr>
          <p:spPr bwMode="auto">
            <a:xfrm>
              <a:off x="4571999" y="1893455"/>
              <a:ext cx="5211618" cy="3943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2600"/>
                </a:lnSpc>
                <a:buFontTx/>
                <a:buChar char="-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571999" y="1534547"/>
              <a:ext cx="44934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 smtClean="0">
                  <a:solidFill>
                    <a:prstClr val="black"/>
                  </a:solidFill>
                </a:rPr>
                <a:t>Tagging: meta data attached to image files</a:t>
              </a: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90" t="-3508" r="-3570" b="-4867"/>
            <a:stretch/>
          </p:blipFill>
          <p:spPr>
            <a:xfrm>
              <a:off x="6146145" y="3044838"/>
              <a:ext cx="2238747" cy="17168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feld 4"/>
            <p:cNvSpPr txBox="1"/>
            <p:nvPr/>
          </p:nvSpPr>
          <p:spPr>
            <a:xfrm>
              <a:off x="4769714" y="2242527"/>
              <a:ext cx="139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err="1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ESMValTool</a:t>
              </a: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+ Python version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863425" y="3488927"/>
              <a:ext cx="920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variables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8575962" y="2785238"/>
              <a:ext cx="12353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models + observations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770091" y="5204310"/>
              <a:ext cx="10448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references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863425" y="3970655"/>
              <a:ext cx="822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projects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8672917" y="4541845"/>
              <a:ext cx="1119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contributing authors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039380" y="2184400"/>
              <a:ext cx="11230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input files (tracking id)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533" y="3019153"/>
              <a:ext cx="1280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figure caption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585093" y="5246112"/>
              <a:ext cx="10533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statistics + metrics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909993" y="4631094"/>
              <a:ext cx="838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domain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797422" y="3488927"/>
              <a:ext cx="794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CMIP6 realm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455948" y="5291324"/>
              <a:ext cx="874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plot type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120533" y="1991265"/>
              <a:ext cx="869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err="1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namelist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797422" y="4124543"/>
              <a:ext cx="764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theme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6982710" y="2002404"/>
              <a:ext cx="1041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diagnostic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9" name="Gerade Verbindung mit Pfeil 8"/>
            <p:cNvCxnSpPr/>
            <p:nvPr/>
          </p:nvCxnSpPr>
          <p:spPr bwMode="auto">
            <a:xfrm>
              <a:off x="5872740" y="2765747"/>
              <a:ext cx="220085" cy="262629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mit Pfeil 36"/>
            <p:cNvCxnSpPr/>
            <p:nvPr/>
          </p:nvCxnSpPr>
          <p:spPr bwMode="auto">
            <a:xfrm>
              <a:off x="6536334" y="2318265"/>
              <a:ext cx="48759" cy="61574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mit Pfeil 38"/>
            <p:cNvCxnSpPr/>
            <p:nvPr/>
          </p:nvCxnSpPr>
          <p:spPr bwMode="auto">
            <a:xfrm flipH="1">
              <a:off x="7435273" y="2318265"/>
              <a:ext cx="68137" cy="61574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mit Pfeil 40"/>
            <p:cNvCxnSpPr/>
            <p:nvPr/>
          </p:nvCxnSpPr>
          <p:spPr bwMode="auto">
            <a:xfrm flipH="1">
              <a:off x="8193241" y="2707620"/>
              <a:ext cx="161636" cy="262629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mit Pfeil 42"/>
            <p:cNvCxnSpPr/>
            <p:nvPr/>
          </p:nvCxnSpPr>
          <p:spPr bwMode="auto">
            <a:xfrm flipH="1">
              <a:off x="8414326" y="3019153"/>
              <a:ext cx="258591" cy="1354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mit Pfeil 45"/>
            <p:cNvCxnSpPr/>
            <p:nvPr/>
          </p:nvCxnSpPr>
          <p:spPr bwMode="auto">
            <a:xfrm flipH="1">
              <a:off x="8467436" y="3635039"/>
              <a:ext cx="395989" cy="777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47"/>
            <p:cNvCxnSpPr>
              <a:stCxn id="24" idx="1"/>
            </p:cNvCxnSpPr>
            <p:nvPr/>
          </p:nvCxnSpPr>
          <p:spPr bwMode="auto">
            <a:xfrm flipH="1" flipV="1">
              <a:off x="8467451" y="4124545"/>
              <a:ext cx="395974" cy="10772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mit Pfeil 50"/>
            <p:cNvCxnSpPr>
              <a:stCxn id="25" idx="1"/>
            </p:cNvCxnSpPr>
            <p:nvPr/>
          </p:nvCxnSpPr>
          <p:spPr bwMode="auto">
            <a:xfrm flipH="1" flipV="1">
              <a:off x="8451271" y="4649567"/>
              <a:ext cx="221646" cy="1538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mit Pfeil 54"/>
            <p:cNvCxnSpPr>
              <a:stCxn id="23" idx="0"/>
            </p:cNvCxnSpPr>
            <p:nvPr/>
          </p:nvCxnSpPr>
          <p:spPr bwMode="auto">
            <a:xfrm flipH="1" flipV="1">
              <a:off x="8211714" y="4868108"/>
              <a:ext cx="80818" cy="33620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mit Pfeil 57"/>
            <p:cNvCxnSpPr>
              <a:stCxn id="28" idx="0"/>
            </p:cNvCxnSpPr>
            <p:nvPr/>
          </p:nvCxnSpPr>
          <p:spPr bwMode="auto">
            <a:xfrm flipH="1" flipV="1">
              <a:off x="7111782" y="4868106"/>
              <a:ext cx="1" cy="37800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mit Pfeil 60"/>
            <p:cNvCxnSpPr>
              <a:stCxn id="31" idx="0"/>
            </p:cNvCxnSpPr>
            <p:nvPr/>
          </p:nvCxnSpPr>
          <p:spPr bwMode="auto">
            <a:xfrm flipV="1">
              <a:off x="5893303" y="4846580"/>
              <a:ext cx="342687" cy="44474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mit Pfeil 63"/>
            <p:cNvCxnSpPr>
              <a:stCxn id="29" idx="3"/>
            </p:cNvCxnSpPr>
            <p:nvPr/>
          </p:nvCxnSpPr>
          <p:spPr bwMode="auto">
            <a:xfrm flipV="1">
              <a:off x="5748192" y="4523373"/>
              <a:ext cx="353398" cy="26161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mit Pfeil 66"/>
            <p:cNvCxnSpPr>
              <a:stCxn id="33" idx="3"/>
            </p:cNvCxnSpPr>
            <p:nvPr/>
          </p:nvCxnSpPr>
          <p:spPr bwMode="auto">
            <a:xfrm flipV="1">
              <a:off x="5561731" y="4202545"/>
              <a:ext cx="460378" cy="7588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mit Pfeil 69"/>
            <p:cNvCxnSpPr/>
            <p:nvPr/>
          </p:nvCxnSpPr>
          <p:spPr bwMode="auto">
            <a:xfrm>
              <a:off x="5492892" y="3796704"/>
              <a:ext cx="529217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mit Pfeil 72"/>
            <p:cNvCxnSpPr>
              <a:stCxn id="27" idx="3"/>
            </p:cNvCxnSpPr>
            <p:nvPr/>
          </p:nvCxnSpPr>
          <p:spPr bwMode="auto">
            <a:xfrm>
              <a:off x="5834637" y="3280763"/>
              <a:ext cx="219148" cy="4616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8" name="Grafik 3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63" y="1209078"/>
            <a:ext cx="6454087" cy="4910198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170521" y="2270706"/>
            <a:ext cx="492443" cy="386259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http://cmip-esmvaltool.dkrz.de/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905425" y="2835564"/>
            <a:ext cx="169091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740360" y="2147568"/>
            <a:ext cx="1224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1200"/>
              </a:spcBef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Filter by</a:t>
            </a: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namelist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theme</a:t>
            </a: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variable</a:t>
            </a: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model</a:t>
            </a: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reference</a:t>
            </a:r>
          </a:p>
          <a:p>
            <a:pPr marL="176213" indent="-176213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etc.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31685"/>
            <a:ext cx="9144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2400" b="1" dirty="0" smtClean="0">
                <a:solidFill>
                  <a:srgbClr val="686868"/>
                </a:solidFill>
                <a:ea typeface="+mj-ea"/>
              </a:rPr>
              <a:t>Visualization: ESMValTool Result Browser at DKRZ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1600" b="1" dirty="0" smtClean="0">
                <a:solidFill>
                  <a:srgbClr val="686868"/>
                </a:solidFill>
                <a:ea typeface="+mj-ea"/>
              </a:rPr>
              <a:t>Cooperation with FUB in BMBF CMIP6-DICAD project for </a:t>
            </a:r>
            <a:r>
              <a:rPr lang="en-US" sz="1600" b="1" dirty="0">
                <a:solidFill>
                  <a:srgbClr val="686868"/>
                </a:solidFill>
                <a:ea typeface="+mj-ea"/>
              </a:rPr>
              <a:t>routine evaluation of CMIP6 </a:t>
            </a:r>
            <a:r>
              <a:rPr lang="en-US" sz="1600" b="1" dirty="0" smtClean="0">
                <a:solidFill>
                  <a:srgbClr val="686868"/>
                </a:solidFill>
                <a:ea typeface="+mj-ea"/>
              </a:rPr>
              <a:t>models </a:t>
            </a:r>
            <a:r>
              <a:rPr lang="en-US" sz="1600" b="1" dirty="0">
                <a:solidFill>
                  <a:srgbClr val="686868"/>
                </a:solidFill>
                <a:ea typeface="+mj-ea"/>
              </a:rPr>
              <a:t>as soon as output is submitted to the ESGF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3" y="3153970"/>
            <a:ext cx="5208543" cy="3445988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170521" y="2270706"/>
            <a:ext cx="492443" cy="386259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http://cmip-esmvaltool.dkrz.de/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31685"/>
            <a:ext cx="9144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2400" b="1" dirty="0">
                <a:solidFill>
                  <a:srgbClr val="686868"/>
                </a:solidFill>
              </a:rPr>
              <a:t>Visualization: </a:t>
            </a:r>
            <a:r>
              <a:rPr lang="en-US" sz="2400" b="1" dirty="0" smtClean="0">
                <a:solidFill>
                  <a:srgbClr val="686868"/>
                </a:solidFill>
                <a:ea typeface="+mj-ea"/>
              </a:rPr>
              <a:t>ESMValTool Result Browser at DKRZ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1600" b="1" dirty="0">
                <a:solidFill>
                  <a:srgbClr val="686868"/>
                </a:solidFill>
                <a:ea typeface="+mj-ea"/>
              </a:rPr>
              <a:t>Cooperation with FUB in BMBF CMIP6-DICAD project for routine evaluation of CMIP6 models as soon as output is submitted to the ESGF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55" y="1144566"/>
            <a:ext cx="6051394" cy="5070215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Gerade Verbindung mit Pfeil 10"/>
          <p:cNvCxnSpPr/>
          <p:nvPr/>
        </p:nvCxnSpPr>
        <p:spPr>
          <a:xfrm flipH="1">
            <a:off x="6198310" y="2843150"/>
            <a:ext cx="1398026" cy="11822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697727" y="2229065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1200"/>
              </a:spcBef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preview of available results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4433455" y="2690710"/>
            <a:ext cx="3162882" cy="13346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2625970" y="2515300"/>
            <a:ext cx="4970367" cy="15101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 bwMode="auto">
          <a:xfrm>
            <a:off x="1466457" y="2843147"/>
            <a:ext cx="1270355" cy="66501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600"/>
              </a:lnSpc>
              <a:buFontTx/>
              <a:buChar char="-"/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2766667" y="2229045"/>
            <a:ext cx="2144257" cy="8782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905990" y="1878233"/>
            <a:ext cx="1999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variable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lwp</a:t>
            </a:r>
            <a:endParaRPr lang="en-US" b="1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(liquid water path)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167724" y="4303197"/>
            <a:ext cx="6754157" cy="1948526"/>
            <a:chOff x="2348346" y="4221720"/>
            <a:chExt cx="7317003" cy="1948526"/>
          </a:xfrm>
        </p:grpSpPr>
        <p:sp>
          <p:nvSpPr>
            <p:cNvPr id="22" name="Ellipse 21"/>
            <p:cNvSpPr/>
            <p:nvPr/>
          </p:nvSpPr>
          <p:spPr bwMode="auto">
            <a:xfrm>
              <a:off x="2348346" y="5648032"/>
              <a:ext cx="937491" cy="522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2600"/>
                </a:lnSpc>
                <a:buFontTx/>
                <a:buChar char="-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H="1">
              <a:off x="3389746" y="4396509"/>
              <a:ext cx="4839618" cy="1422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8339202" y="4221720"/>
              <a:ext cx="1326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ts val="12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details</a:t>
              </a:r>
              <a:endParaRPr lang="en-US" sz="1600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pic>
        <p:nvPicPr>
          <p:cNvPr id="29" name="Grafi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0" y="1095220"/>
            <a:ext cx="6437893" cy="5147455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2099516" y="3288285"/>
            <a:ext cx="6822363" cy="2667599"/>
            <a:chOff x="2274456" y="3188661"/>
            <a:chExt cx="7390893" cy="2667599"/>
          </a:xfrm>
        </p:grpSpPr>
        <p:sp>
          <p:nvSpPr>
            <p:cNvPr id="30" name="Textfeld 29"/>
            <p:cNvSpPr txBox="1"/>
            <p:nvPr/>
          </p:nvSpPr>
          <p:spPr>
            <a:xfrm>
              <a:off x="8339202" y="3188661"/>
              <a:ext cx="1326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ts val="12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figure caption</a:t>
              </a:r>
              <a:endParaRPr lang="en-US" sz="1600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" name="Ellipse 31"/>
            <p:cNvSpPr/>
            <p:nvPr/>
          </p:nvSpPr>
          <p:spPr bwMode="auto">
            <a:xfrm>
              <a:off x="2274456" y="5334046"/>
              <a:ext cx="1752599" cy="522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2600"/>
                </a:lnSpc>
                <a:buFontTx/>
                <a:buChar char="-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33" name="Gerade Verbindung mit Pfeil 32"/>
            <p:cNvCxnSpPr>
              <a:stCxn id="30" idx="1"/>
            </p:cNvCxnSpPr>
            <p:nvPr/>
          </p:nvCxnSpPr>
          <p:spPr>
            <a:xfrm flipH="1">
              <a:off x="4027055" y="3511827"/>
              <a:ext cx="4312147" cy="19838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45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36933"/>
            <a:ext cx="8172000" cy="73818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ea typeface="+mn-ea"/>
              </a:rPr>
              <a:t>1</a:t>
            </a:r>
            <a:r>
              <a:rPr lang="en-US" sz="4000" dirty="0" smtClean="0">
                <a:solidFill>
                  <a:schemeClr val="bg1"/>
                </a:solidFill>
                <a:ea typeface="+mn-ea"/>
              </a:rPr>
              <a:t>. Motivation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3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7" y="1188412"/>
            <a:ext cx="6581535" cy="4944890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170521" y="2270706"/>
            <a:ext cx="492443" cy="386259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http://cmip-esmvaltool.dkrz.de/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452322" y="1173733"/>
            <a:ext cx="1666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1200"/>
              </a:spcBef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Overview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ESMValTool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 configuration and metadata from image files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31685"/>
            <a:ext cx="9144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2400" b="1" dirty="0">
                <a:solidFill>
                  <a:srgbClr val="686868"/>
                </a:solidFill>
              </a:rPr>
              <a:t>Visualization: </a:t>
            </a:r>
            <a:r>
              <a:rPr lang="en-US" sz="2400" b="1" dirty="0" smtClean="0">
                <a:solidFill>
                  <a:srgbClr val="686868"/>
                </a:solidFill>
                <a:ea typeface="+mj-ea"/>
              </a:rPr>
              <a:t>ESMValTool Result Browser at DKRZ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1600" b="1" dirty="0">
                <a:solidFill>
                  <a:srgbClr val="686868"/>
                </a:solidFill>
                <a:ea typeface="+mj-ea"/>
              </a:rPr>
              <a:t>Cooperation with FUB in BMBF CMIP6-DICAD project for routine evaluation of CMIP6 models as soon as output is submitted to the ESGF</a:t>
            </a:r>
          </a:p>
        </p:txBody>
      </p:sp>
    </p:spTree>
    <p:extLst>
      <p:ext uri="{BB962C8B-B14F-4D97-AF65-F5344CB8AC3E}">
        <p14:creationId xmlns:p14="http://schemas.microsoft.com/office/powerpoint/2010/main" val="3914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36933"/>
            <a:ext cx="8172000" cy="73818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a typeface="+mn-ea"/>
              </a:rPr>
              <a:t>5. ESMValTool </a:t>
            </a:r>
            <a:r>
              <a:rPr lang="en-US" sz="4000" dirty="0" err="1" smtClean="0">
                <a:solidFill>
                  <a:schemeClr val="bg1"/>
                </a:solidFill>
                <a:ea typeface="+mn-ea"/>
              </a:rPr>
              <a:t>Quicklook</a:t>
            </a:r>
            <a:r>
              <a:rPr lang="en-US" sz="4000" dirty="0" smtClean="0">
                <a:solidFill>
                  <a:schemeClr val="bg1"/>
                </a:solidFill>
                <a:ea typeface="+mn-ea"/>
              </a:rPr>
              <a:t> and Monitoring Capability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9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Monitoring with </a:t>
            </a:r>
            <a:r>
              <a:rPr lang="en-US" dirty="0" err="1" smtClean="0"/>
              <a:t>ESMValTool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836712"/>
            <a:ext cx="7920880" cy="5293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comparison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observations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previous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simulations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everal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additional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diagnostics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ESMValTool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monitoring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(e.g. NCAR CVDP)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ashboard: fast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detection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errors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simulations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Monitoring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emissions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de-DE" b="1" u="sng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Development in Private </a:t>
            </a:r>
            <a:r>
              <a:rPr lang="de-DE" b="1" u="sng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GitHub</a:t>
            </a:r>
            <a:r>
              <a:rPr lang="de-DE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u="sng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repository</a:t>
            </a:r>
            <a:endParaRPr lang="de-DE" b="1" u="sng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de-DE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Branch private/CMIP6DICAD_quicklooks_new</a:t>
            </a:r>
          </a:p>
          <a:p>
            <a:pPr lvl="1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github.com/ESMValGroup/ESMValTool-private/tree/CMIP6DICAD_quicklooks_new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Readme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u="sng" dirty="0">
                <a:hlinkClick r:id="rId4"/>
              </a:rPr>
              <a:t>https://github.com/ESMValGroup/ESMValTool-private/tree/CMIP6DICAD_quicklooks_new/util/qlwrapper</a:t>
            </a:r>
            <a:endParaRPr lang="de-DE" dirty="0"/>
          </a:p>
          <a:p>
            <a:pPr lvl="1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733417"/>
            <a:ext cx="2016224" cy="4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Monitoring with </a:t>
            </a:r>
            <a:r>
              <a:rPr lang="en-US" dirty="0" err="1" smtClean="0"/>
              <a:t>ESMValTool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836712"/>
            <a:ext cx="79208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Technical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733417"/>
            <a:ext cx="2016224" cy="40878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3568" y="2204864"/>
            <a:ext cx="828092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One dedicated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namelist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template for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quicklooks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General and dedicated diagnostics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Wrapper that executes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ESMValTool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diagnostics in parallel on HPC machine (currently DKRZ only)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Website that presents results website, update via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cron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-job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Activation upon request (setup of password restricted website, configuration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quicklook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-system, etc. 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Trigger with call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jobscript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Call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script</a:t>
            </a:r>
            <a:r>
              <a:rPr lang="de-DE" dirty="0" smtClean="0"/>
              <a:t> @ DKRZ: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932377"/>
            <a:ext cx="6789737" cy="2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3" y="2351127"/>
            <a:ext cx="8335539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erade Verbindung mit Pfeil 85"/>
          <p:cNvCxnSpPr>
            <a:stCxn id="7" idx="2"/>
            <a:endCxn id="25" idx="1"/>
          </p:cNvCxnSpPr>
          <p:nvPr/>
        </p:nvCxnSpPr>
        <p:spPr>
          <a:xfrm>
            <a:off x="971601" y="2496360"/>
            <a:ext cx="395104" cy="2798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43000" y="188640"/>
            <a:ext cx="7342188" cy="741600"/>
          </a:xfrm>
        </p:spPr>
        <p:txBody>
          <a:bodyPr/>
          <a:lstStyle/>
          <a:p>
            <a:pPr algn="ctr"/>
            <a:r>
              <a:rPr lang="de-DE" dirty="0" smtClean="0"/>
              <a:t>ESMValTool Quicklook System @ DKRZ</a:t>
            </a:r>
            <a:br>
              <a:rPr lang="de-DE" dirty="0" smtClean="0"/>
            </a:br>
            <a:r>
              <a:rPr lang="de-DE" sz="1800" dirty="0" smtClean="0"/>
              <a:t>Monitoring </a:t>
            </a:r>
            <a:r>
              <a:rPr lang="de-DE" sz="1800" dirty="0" err="1" smtClean="0"/>
              <a:t>of</a:t>
            </a:r>
            <a:r>
              <a:rPr lang="de-DE" sz="1800" dirty="0" smtClean="0"/>
              <a:t> CMIP6 Model Simulations </a:t>
            </a:r>
            <a:r>
              <a:rPr lang="de-DE" sz="1800" dirty="0" err="1" smtClean="0"/>
              <a:t>running</a:t>
            </a:r>
            <a:r>
              <a:rPr lang="de-DE" sz="1800" dirty="0" smtClean="0"/>
              <a:t> at DKRZ</a:t>
            </a:r>
            <a:endParaRPr lang="de-DE" sz="1800" dirty="0"/>
          </a:p>
        </p:txBody>
      </p:sp>
      <p:sp>
        <p:nvSpPr>
          <p:cNvPr id="7" name="Rechteck 6"/>
          <p:cNvSpPr/>
          <p:nvPr/>
        </p:nvSpPr>
        <p:spPr>
          <a:xfrm>
            <a:off x="323528" y="1632263"/>
            <a:ext cx="1296144" cy="8640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Climate</a:t>
            </a:r>
            <a:r>
              <a:rPr lang="de-DE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de-D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27623" y="1704274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latin typeface="Arial" pitchFamily="34" charset="0"/>
                <a:cs typeface="Arial" pitchFamily="34" charset="0"/>
              </a:rPr>
              <a:t>j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ob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script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331640" y="2064314"/>
            <a:ext cx="864096" cy="936105"/>
            <a:chOff x="2188591" y="2636911"/>
            <a:chExt cx="864096" cy="936105"/>
          </a:xfrm>
          <a:solidFill>
            <a:schemeClr val="bg1"/>
          </a:solidFill>
        </p:grpSpPr>
        <p:sp>
          <p:nvSpPr>
            <p:cNvPr id="8" name="Gefaltete Ecke 7"/>
            <p:cNvSpPr/>
            <p:nvPr/>
          </p:nvSpPr>
          <p:spPr>
            <a:xfrm rot="16200000">
              <a:off x="2152586" y="2672916"/>
              <a:ext cx="936105" cy="864096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335953" y="2924945"/>
              <a:ext cx="432048" cy="360039"/>
              <a:chOff x="4572000" y="2276872"/>
              <a:chExt cx="576064" cy="609600"/>
            </a:xfrm>
            <a:grpFill/>
          </p:grpSpPr>
          <p:cxnSp>
            <p:nvCxnSpPr>
              <p:cNvPr id="11" name="Gerade Verbindung 10"/>
              <p:cNvCxnSpPr/>
              <p:nvPr/>
            </p:nvCxnSpPr>
            <p:spPr>
              <a:xfrm>
                <a:off x="4572000" y="22768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4572000" y="2429272"/>
                <a:ext cx="3600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/>
              <p:cNvCxnSpPr/>
              <p:nvPr/>
            </p:nvCxnSpPr>
            <p:spPr>
              <a:xfrm>
                <a:off x="4572000" y="25816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/>
              <p:nvPr/>
            </p:nvCxnSpPr>
            <p:spPr>
              <a:xfrm>
                <a:off x="4572000" y="27340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14"/>
              <p:cNvCxnSpPr/>
              <p:nvPr/>
            </p:nvCxnSpPr>
            <p:spPr>
              <a:xfrm>
                <a:off x="4572000" y="28864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Nach links gekrümmter Pfeil 22"/>
          <p:cNvSpPr/>
          <p:nvPr/>
        </p:nvSpPr>
        <p:spPr>
          <a:xfrm>
            <a:off x="2339752" y="2187694"/>
            <a:ext cx="504056" cy="1019146"/>
          </a:xfrm>
          <a:prstGeom prst="curved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94039" y="2413318"/>
            <a:ext cx="146193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Rescheduling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cycle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(8h) </a:t>
            </a:r>
          </a:p>
        </p:txBody>
      </p:sp>
      <p:sp>
        <p:nvSpPr>
          <p:cNvPr id="25" name="Flussdiagramm: Daten 24"/>
          <p:cNvSpPr/>
          <p:nvPr/>
        </p:nvSpPr>
        <p:spPr>
          <a:xfrm>
            <a:off x="481414" y="5295072"/>
            <a:ext cx="1770583" cy="504056"/>
          </a:xfrm>
          <a:prstGeom prst="flowChartInputOutpu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Gruppieren 62"/>
          <p:cNvGrpSpPr/>
          <p:nvPr/>
        </p:nvGrpSpPr>
        <p:grpSpPr>
          <a:xfrm>
            <a:off x="2014030" y="3362655"/>
            <a:ext cx="2880320" cy="720080"/>
            <a:chOff x="4067944" y="4149080"/>
            <a:chExt cx="2880320" cy="720080"/>
          </a:xfrm>
        </p:grpSpPr>
        <p:sp>
          <p:nvSpPr>
            <p:cNvPr id="27" name="Rechteck 26"/>
            <p:cNvSpPr/>
            <p:nvPr/>
          </p:nvSpPr>
          <p:spPr>
            <a:xfrm>
              <a:off x="4067944" y="4149080"/>
              <a:ext cx="2880320" cy="72008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Quicklook</a:t>
              </a:r>
            </a:p>
            <a:p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system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575" y="4505600"/>
              <a:ext cx="1793154" cy="363560"/>
            </a:xfrm>
            <a:prstGeom prst="rect">
              <a:avLst/>
            </a:prstGeom>
          </p:spPr>
        </p:pic>
      </p:grpSp>
      <p:sp>
        <p:nvSpPr>
          <p:cNvPr id="64" name="Flussdiagramm: Daten 63"/>
          <p:cNvSpPr/>
          <p:nvPr/>
        </p:nvSpPr>
        <p:spPr>
          <a:xfrm>
            <a:off x="2930367" y="5301208"/>
            <a:ext cx="1770583" cy="504056"/>
          </a:xfrm>
          <a:prstGeom prst="flowChartInputOutpu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Flussdiagramm: Daten 64"/>
          <p:cNvSpPr/>
          <p:nvPr/>
        </p:nvSpPr>
        <p:spPr>
          <a:xfrm>
            <a:off x="6545835" y="5295072"/>
            <a:ext cx="1770583" cy="504056"/>
          </a:xfrm>
          <a:prstGeom prst="flowChartInputOutpu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6588226" y="3814846"/>
            <a:ext cx="2016224" cy="75899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Web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481414" y="1200219"/>
            <a:ext cx="80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Mistral 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6362417" y="1200219"/>
            <a:ext cx="20005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Modvis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webserver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2" name="Gerade Verbindung 71"/>
          <p:cNvCxnSpPr/>
          <p:nvPr/>
        </p:nvCxnSpPr>
        <p:spPr>
          <a:xfrm>
            <a:off x="5868144" y="1628180"/>
            <a:ext cx="0" cy="392505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ieren 79"/>
          <p:cNvGrpSpPr/>
          <p:nvPr/>
        </p:nvGrpSpPr>
        <p:grpSpPr>
          <a:xfrm>
            <a:off x="3491880" y="5035895"/>
            <a:ext cx="573972" cy="532656"/>
            <a:chOff x="2843808" y="4566828"/>
            <a:chExt cx="573972" cy="532656"/>
          </a:xfrm>
        </p:grpSpPr>
        <p:sp>
          <p:nvSpPr>
            <p:cNvPr id="73" name="Rechteck 72"/>
            <p:cNvSpPr/>
            <p:nvPr/>
          </p:nvSpPr>
          <p:spPr>
            <a:xfrm>
              <a:off x="2987824" y="4566828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hteck 74"/>
            <p:cNvSpPr/>
            <p:nvPr/>
          </p:nvSpPr>
          <p:spPr>
            <a:xfrm>
              <a:off x="2933803" y="4710844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hteck 75"/>
            <p:cNvSpPr/>
            <p:nvPr/>
          </p:nvSpPr>
          <p:spPr>
            <a:xfrm>
              <a:off x="2843808" y="4869160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9" name="Gerade Verbindung mit Pfeil 78"/>
          <p:cNvCxnSpPr>
            <a:endCxn id="27" idx="1"/>
          </p:cNvCxnSpPr>
          <p:nvPr/>
        </p:nvCxnSpPr>
        <p:spPr>
          <a:xfrm>
            <a:off x="1803040" y="2712383"/>
            <a:ext cx="210992" cy="1010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/>
          <p:nvPr/>
        </p:nvGrpSpPr>
        <p:grpSpPr>
          <a:xfrm>
            <a:off x="4067944" y="5035895"/>
            <a:ext cx="541746" cy="562888"/>
            <a:chOff x="3707509" y="4534471"/>
            <a:chExt cx="541746" cy="562888"/>
          </a:xfrm>
          <a:solidFill>
            <a:schemeClr val="bg1"/>
          </a:solidFill>
        </p:grpSpPr>
        <p:sp>
          <p:nvSpPr>
            <p:cNvPr id="39" name="Gefaltete Ecke 38"/>
            <p:cNvSpPr/>
            <p:nvPr/>
          </p:nvSpPr>
          <p:spPr>
            <a:xfrm rot="16200000">
              <a:off x="3984970" y="4545042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Gefaltete Ecke 46"/>
            <p:cNvSpPr/>
            <p:nvPr/>
          </p:nvSpPr>
          <p:spPr>
            <a:xfrm rot="16200000">
              <a:off x="3840954" y="4689058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Gefaltete Ecke 54"/>
            <p:cNvSpPr/>
            <p:nvPr/>
          </p:nvSpPr>
          <p:spPr>
            <a:xfrm rot="16200000">
              <a:off x="3696938" y="4833074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6" name="Gruppieren 55"/>
            <p:cNvGrpSpPr/>
            <p:nvPr/>
          </p:nvGrpSpPr>
          <p:grpSpPr>
            <a:xfrm>
              <a:off x="3750777" y="4907075"/>
              <a:ext cx="126857" cy="105713"/>
              <a:chOff x="4572000" y="2276872"/>
              <a:chExt cx="576064" cy="609600"/>
            </a:xfrm>
            <a:grpFill/>
          </p:grpSpPr>
          <p:cxnSp>
            <p:nvCxnSpPr>
              <p:cNvPr id="57" name="Gerade Verbindung 56"/>
              <p:cNvCxnSpPr/>
              <p:nvPr/>
            </p:nvCxnSpPr>
            <p:spPr>
              <a:xfrm>
                <a:off x="4572000" y="22768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/>
            </p:nvCxnSpPr>
            <p:spPr>
              <a:xfrm>
                <a:off x="4572000" y="2429272"/>
                <a:ext cx="3600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/>
            </p:nvCxnSpPr>
            <p:spPr>
              <a:xfrm>
                <a:off x="4572000" y="25816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/>
            </p:nvCxnSpPr>
            <p:spPr>
              <a:xfrm>
                <a:off x="4572000" y="27340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/>
            </p:nvCxnSpPr>
            <p:spPr>
              <a:xfrm>
                <a:off x="4572000" y="28864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Pfeil nach rechts 81"/>
          <p:cNvSpPr/>
          <p:nvPr/>
        </p:nvSpPr>
        <p:spPr>
          <a:xfrm>
            <a:off x="5076058" y="5151060"/>
            <a:ext cx="1286360" cy="318621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hteck 83"/>
          <p:cNvSpPr/>
          <p:nvPr/>
        </p:nvSpPr>
        <p:spPr>
          <a:xfrm>
            <a:off x="5220072" y="4874057"/>
            <a:ext cx="1064394" cy="1939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hteck 87"/>
          <p:cNvSpPr/>
          <p:nvPr/>
        </p:nvSpPr>
        <p:spPr>
          <a:xfrm>
            <a:off x="627286" y="4957098"/>
            <a:ext cx="1064394" cy="1939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220072" y="4791020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latin typeface="Arial" pitchFamily="34" charset="0"/>
                <a:cs typeface="Arial" pitchFamily="34" charset="0"/>
              </a:rPr>
              <a:t>c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rsync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00446" y="4874061"/>
            <a:ext cx="12824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storage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2" name="Gerade Verbindung mit Pfeil 91"/>
          <p:cNvCxnSpPr>
            <a:stCxn id="27" idx="2"/>
            <a:endCxn id="73" idx="0"/>
          </p:cNvCxnSpPr>
          <p:nvPr/>
        </p:nvCxnSpPr>
        <p:spPr>
          <a:xfrm>
            <a:off x="3454190" y="4082735"/>
            <a:ext cx="396684" cy="953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>
            <a:stCxn id="66" idx="2"/>
            <a:endCxn id="65" idx="1"/>
          </p:cNvCxnSpPr>
          <p:nvPr/>
        </p:nvCxnSpPr>
        <p:spPr>
          <a:xfrm flipH="1">
            <a:off x="7431127" y="4573840"/>
            <a:ext cx="165211" cy="721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6734332" y="5188295"/>
            <a:ext cx="573972" cy="532656"/>
            <a:chOff x="2843808" y="4566828"/>
            <a:chExt cx="573972" cy="532656"/>
          </a:xfrm>
        </p:grpSpPr>
        <p:sp>
          <p:nvSpPr>
            <p:cNvPr id="62" name="Rechteck 61"/>
            <p:cNvSpPr/>
            <p:nvPr/>
          </p:nvSpPr>
          <p:spPr>
            <a:xfrm>
              <a:off x="2987824" y="4566828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2933803" y="4710844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2843808" y="4869160"/>
              <a:ext cx="429956" cy="23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7486638" y="5151056"/>
            <a:ext cx="541746" cy="562888"/>
            <a:chOff x="3707509" y="4534471"/>
            <a:chExt cx="541746" cy="562888"/>
          </a:xfrm>
          <a:solidFill>
            <a:schemeClr val="bg1"/>
          </a:solidFill>
        </p:grpSpPr>
        <p:sp>
          <p:nvSpPr>
            <p:cNvPr id="74" name="Gefaltete Ecke 73"/>
            <p:cNvSpPr/>
            <p:nvPr/>
          </p:nvSpPr>
          <p:spPr>
            <a:xfrm rot="16200000">
              <a:off x="3984970" y="4545042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Gefaltete Ecke 76"/>
            <p:cNvSpPr/>
            <p:nvPr/>
          </p:nvSpPr>
          <p:spPr>
            <a:xfrm rot="16200000">
              <a:off x="3840954" y="4689058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Gefaltete Ecke 77"/>
            <p:cNvSpPr/>
            <p:nvPr/>
          </p:nvSpPr>
          <p:spPr>
            <a:xfrm rot="16200000">
              <a:off x="3696938" y="4833074"/>
              <a:ext cx="274856" cy="253714"/>
            </a:xfrm>
            <a:prstGeom prst="foldedCorner">
              <a:avLst>
                <a:gd name="adj" fmla="val 32461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5" name="Gruppieren 84"/>
            <p:cNvGrpSpPr/>
            <p:nvPr/>
          </p:nvGrpSpPr>
          <p:grpSpPr>
            <a:xfrm>
              <a:off x="3750777" y="4907075"/>
              <a:ext cx="126857" cy="105713"/>
              <a:chOff x="4572000" y="2276872"/>
              <a:chExt cx="576064" cy="609600"/>
            </a:xfrm>
            <a:grpFill/>
          </p:grpSpPr>
          <p:cxnSp>
            <p:nvCxnSpPr>
              <p:cNvPr id="87" name="Gerade Verbindung 86"/>
              <p:cNvCxnSpPr/>
              <p:nvPr/>
            </p:nvCxnSpPr>
            <p:spPr>
              <a:xfrm>
                <a:off x="4572000" y="22768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88"/>
              <p:cNvCxnSpPr/>
              <p:nvPr/>
            </p:nvCxnSpPr>
            <p:spPr>
              <a:xfrm>
                <a:off x="4572000" y="2429272"/>
                <a:ext cx="3600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89"/>
              <p:cNvCxnSpPr/>
              <p:nvPr/>
            </p:nvCxnSpPr>
            <p:spPr>
              <a:xfrm>
                <a:off x="4572000" y="25816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>
                <a:off x="4572000" y="2734072"/>
                <a:ext cx="57606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92"/>
              <p:cNvCxnSpPr/>
              <p:nvPr/>
            </p:nvCxnSpPr>
            <p:spPr>
              <a:xfrm>
                <a:off x="4572000" y="2886472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4" name="Gerade Verbindung mit Pfeil 93"/>
          <p:cNvCxnSpPr>
            <a:stCxn id="25" idx="0"/>
          </p:cNvCxnSpPr>
          <p:nvPr/>
        </p:nvCxnSpPr>
        <p:spPr>
          <a:xfrm flipV="1">
            <a:off x="1543764" y="4082735"/>
            <a:ext cx="1445897" cy="1212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20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86000" y="188640"/>
            <a:ext cx="8172000" cy="738187"/>
          </a:xfrm>
        </p:spPr>
        <p:txBody>
          <a:bodyPr/>
          <a:lstStyle/>
          <a:p>
            <a:r>
              <a:rPr lang="de-DE" dirty="0" smtClean="0"/>
              <a:t>Online </a:t>
            </a:r>
            <a:r>
              <a:rPr lang="en-US" dirty="0" smtClean="0"/>
              <a:t>demonstrator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58" y="652444"/>
            <a:ext cx="5769930" cy="609709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5536" y="1268760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run</a:t>
            </a:r>
          </a:p>
        </p:txBody>
      </p:sp>
      <p:cxnSp>
        <p:nvCxnSpPr>
          <p:cNvPr id="15" name="Gerade Verbindung 14"/>
          <p:cNvCxnSpPr/>
          <p:nvPr/>
        </p:nvCxnSpPr>
        <p:spPr>
          <a:xfrm>
            <a:off x="395536" y="1628800"/>
            <a:ext cx="103874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1434282" y="1617767"/>
            <a:ext cx="1913582" cy="123516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396045" y="4293096"/>
            <a:ext cx="2385948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22373" y="3944089"/>
            <a:ext cx="23596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variable/Season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2781993" y="4293096"/>
            <a:ext cx="781895" cy="15841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323528" y="3273951"/>
            <a:ext cx="1192974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349856" y="2924944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topic</a:t>
            </a: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1516502" y="3273951"/>
            <a:ext cx="1831362" cy="101914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5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Monitoring: Dashboard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838200" cy="2105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95736" y="1196752"/>
            <a:ext cx="5904656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Warning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Check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gridbox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values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variables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range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valid min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valid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given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CMIP6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request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contribution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Martin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Juckes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CEDA) 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tas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tos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prw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ps</a:t>
            </a:r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psl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important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checks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radiation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global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tracer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mass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 (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furher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input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modeller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groups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needed</a:t>
            </a: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68" y="787964"/>
            <a:ext cx="2016224" cy="408788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605641"/>
              </p:ext>
            </p:extLst>
          </p:nvPr>
        </p:nvGraphicFramePr>
        <p:xfrm>
          <a:off x="611560" y="4509120"/>
          <a:ext cx="8181695" cy="148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1990"/>
                <a:gridCol w="1323785"/>
                <a:gridCol w="761990"/>
                <a:gridCol w="761990"/>
                <a:gridCol w="761990"/>
                <a:gridCol w="761990"/>
                <a:gridCol w="761990"/>
                <a:gridCol w="761990"/>
                <a:gridCol w="761990"/>
                <a:gridCol w="76199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</a:t>
                      </a:r>
                      <a:r>
                        <a:rPr lang="de-DE" baseline="-25000" dirty="0" err="1" smtClean="0"/>
                        <a:t>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...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Run1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piControl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Run2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historical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26960"/>
            <a:ext cx="9144000" cy="24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45720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Monitoring: Dashboard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68" y="787964"/>
            <a:ext cx="2016224" cy="408788"/>
          </a:xfrm>
          <a:prstGeom prst="rect">
            <a:avLst/>
          </a:prstGeom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817166"/>
              </p:ext>
            </p:extLst>
          </p:nvPr>
        </p:nvGraphicFramePr>
        <p:xfrm>
          <a:off x="755576" y="1351512"/>
          <a:ext cx="7272809" cy="53898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68513"/>
                <a:gridCol w="4382805"/>
                <a:gridCol w="871413"/>
                <a:gridCol w="750078"/>
              </a:tblGrid>
              <a:tr h="1924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CMOR Variable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Title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clivi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Ice Water Path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-1.872e-06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1.535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Cloud Amount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-0.001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100.001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clwvi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Condensed Water Path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-3.827e-06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3.364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hfls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Upward Latent Heat Flux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-90.0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850.0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hfss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Upward Sensible Heat Flux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-400.0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1200.0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hur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Relative Humidity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-2.642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135.7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Specific Humidity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-0.000299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0.02841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mrro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 runoff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-0.0002019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0.001065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mrsos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Moisture in Upper Portion of Soil Column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-2.008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146.5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Precipitation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-1e-06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0.0015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Column water vapor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90.0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Surface Air Pressure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47500.0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112000.0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psl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Sea Level Pressure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91000.0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109000.0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rsds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Downwelling Shortwave Radiation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550.0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rsdt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TOA Incident Shortwave Radiation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580.4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rsus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Upwelling Shortwave Radiation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480.0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rsut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TOA Outgoing Shortwave Radiation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480.0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rsutcs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TOA Outgoing Clear-sky Shortwave Radiation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-0.1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480.0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Snow Depth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0.0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962.9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Temperature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157.1 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336.3 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tas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Near-Surface Air Temperature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170.0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350.0 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tauu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Downward Eastward Wind Stress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-10.0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tauv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Surface Downward Westward Wind Stress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-10.0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10.0 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Sea Surface Temperature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257.4 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325.2 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Eastward Wind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-68.65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136.6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Westward Wind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-71.1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69.93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zg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Geopotential Height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-719.7 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34370.0 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8" marR="8388" marT="8388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0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30" y="510580"/>
            <a:ext cx="3278659" cy="297386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264" y="3480368"/>
            <a:ext cx="2273981" cy="339102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214" y="3493666"/>
            <a:ext cx="2500050" cy="3377727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1002961"/>
            <a:ext cx="3024336" cy="2426039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994" y="3501008"/>
            <a:ext cx="2387016" cy="338437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75656" y="3420983"/>
            <a:ext cx="2165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>
                <a:solidFill>
                  <a:srgbClr val="000000"/>
                </a:solidFill>
              </a:rPr>
              <a:t>sea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surface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temperature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19102" y="3429000"/>
            <a:ext cx="2165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000000"/>
                </a:solidFill>
              </a:rPr>
              <a:t>AMO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51350" y="3429000"/>
            <a:ext cx="2165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000000"/>
                </a:solidFill>
              </a:rPr>
              <a:t>PDO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07334" y="908720"/>
            <a:ext cx="2165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>
                <a:solidFill>
                  <a:srgbClr val="000000"/>
                </a:solidFill>
              </a:rPr>
              <a:t>precipitation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25" name="Picture 6" descr="S:\PROJECTS\ESMVal\DOCS\ESMValTool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9412"/>
            <a:ext cx="2092287" cy="42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894766" y="559713"/>
            <a:ext cx="2165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000000"/>
                </a:solidFill>
              </a:rPr>
              <a:t>Nino3.4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6082" name="Titel 1"/>
          <p:cNvSpPr txBox="1">
            <a:spLocks/>
          </p:cNvSpPr>
          <p:nvPr/>
        </p:nvSpPr>
        <p:spPr bwMode="auto">
          <a:xfrm>
            <a:off x="223712" y="188640"/>
            <a:ext cx="859504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2000" b="1" dirty="0" smtClean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NCAR Climate Variability Diagnostic Package (CVDP)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US" altLang="de-DE" sz="1400" b="1" i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1400" b="1" i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de-DE" sz="1400" b="1" i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   Phillips </a:t>
            </a:r>
            <a:r>
              <a:rPr lang="en-US" altLang="de-DE" sz="1400" b="1" i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et al., EOS, 2014</a:t>
            </a:r>
          </a:p>
        </p:txBody>
      </p:sp>
      <p:sp>
        <p:nvSpPr>
          <p:cNvPr id="3" name="Rechteck 2"/>
          <p:cNvSpPr/>
          <p:nvPr/>
        </p:nvSpPr>
        <p:spPr>
          <a:xfrm>
            <a:off x="3712730" y="1268760"/>
            <a:ext cx="1795374" cy="203132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Niño3.4, NAM, SAM, NAO, PDO, PNA, NPO, PSA1, PSA2, AMOC, SST, TAS, PR, SIC SH, SIC NH, Niño1+2 </a:t>
            </a:r>
            <a:r>
              <a:rPr lang="en-US" sz="1400" dirty="0" err="1">
                <a:solidFill>
                  <a:srgbClr val="000000"/>
                </a:solidFill>
              </a:rPr>
              <a:t>Timeseries</a:t>
            </a:r>
            <a:r>
              <a:rPr lang="en-US" sz="1400" dirty="0">
                <a:solidFill>
                  <a:srgbClr val="000000"/>
                </a:solidFill>
              </a:rPr>
              <a:t>, Niño3 </a:t>
            </a:r>
            <a:r>
              <a:rPr lang="en-US" sz="1400" dirty="0" err="1">
                <a:solidFill>
                  <a:srgbClr val="000000"/>
                </a:solidFill>
              </a:rPr>
              <a:t>Timeseries</a:t>
            </a:r>
            <a:r>
              <a:rPr lang="en-US" sz="1400" dirty="0">
                <a:solidFill>
                  <a:srgbClr val="000000"/>
                </a:solidFill>
              </a:rPr>
              <a:t>, Niño4 </a:t>
            </a:r>
            <a:r>
              <a:rPr lang="en-US" sz="1400" dirty="0" err="1">
                <a:solidFill>
                  <a:srgbClr val="000000"/>
                </a:solidFill>
              </a:rPr>
              <a:t>Timeseries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/>
          <p:cNvSpPr txBox="1">
            <a:spLocks/>
          </p:cNvSpPr>
          <p:nvPr/>
        </p:nvSpPr>
        <p:spPr bwMode="auto">
          <a:xfrm>
            <a:off x="-3172" y="38"/>
            <a:ext cx="91471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900"/>
              </a:lnSpc>
              <a:buFont typeface="Arial" pitchFamily="34" charset="0"/>
              <a:buNone/>
            </a:pPr>
            <a:r>
              <a:rPr lang="en-US" altLang="de-DE" sz="2800" b="1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CMIP6: Participating Model Groups</a:t>
            </a:r>
          </a:p>
        </p:txBody>
      </p:sp>
      <p:pic>
        <p:nvPicPr>
          <p:cNvPr id="122883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6021388"/>
            <a:ext cx="1333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feld 5"/>
          <p:cNvSpPr txBox="1">
            <a:spLocks noChangeArrowheads="1"/>
          </p:cNvSpPr>
          <p:nvPr/>
        </p:nvSpPr>
        <p:spPr bwMode="auto">
          <a:xfrm>
            <a:off x="152402" y="3887789"/>
            <a:ext cx="74799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600" b="1" dirty="0" smtClean="0">
                <a:solidFill>
                  <a:srgbClr val="8064A2"/>
                </a:solidFill>
                <a:latin typeface="Arial" pitchFamily="34" charset="0"/>
                <a:cs typeface="Arial" pitchFamily="34" charset="0"/>
              </a:rPr>
              <a:t>New in CMIP: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new model groups from Germany (AWI, MESSY-Consortium)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new model groups from China (CAMS, </a:t>
            </a:r>
            <a:r>
              <a:rPr lang="en-US" altLang="de-D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CasESM</a:t>
            </a: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NUIST, THU)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new model group from Brazil (INPE)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new model group from India (CCCR-IITM)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new model group from Taiwan, China (</a:t>
            </a:r>
            <a:r>
              <a:rPr lang="en-US" altLang="de-D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TaiESM</a:t>
            </a: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new model group from USA (DOE)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new model group from Republic of Korea (NIMS-KMA, SAM0-UNICON)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new model group from South Africa / Australia (CSIR-CSIRO)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========================================</a:t>
            </a:r>
            <a:endParaRPr lang="de-DE" alt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r>
              <a:rPr lang="en-US" altLang="de-DE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 new model groups so far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de-DE" sz="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Other models can join providing DECK and historical simulations are submitted</a:t>
            </a:r>
            <a:endParaRPr lang="de-DE" altLang="de-DE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228619" y="762000"/>
          <a:ext cx="8686799" cy="3048004"/>
        </p:xfrm>
        <a:graphic>
          <a:graphicData uri="http://schemas.openxmlformats.org/drawingml/2006/table">
            <a:tbl>
              <a:tblPr firstRow="1" firstCol="1" bandRow="1"/>
              <a:tblGrid>
                <a:gridCol w="330006"/>
                <a:gridCol w="1193994"/>
                <a:gridCol w="1066800"/>
                <a:gridCol w="304800"/>
                <a:gridCol w="1381163"/>
                <a:gridCol w="904836"/>
                <a:gridCol w="304800"/>
                <a:gridCol w="1371600"/>
                <a:gridCol w="1828800"/>
              </a:tblGrid>
              <a:tr h="243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Institution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Country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Institution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Country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Institution</a:t>
                      </a:r>
                      <a:endParaRPr lang="de-DE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Country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494" marR="61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AWI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DOE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USA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MRI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Japan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BCC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EC-Earth-</a:t>
                      </a:r>
                      <a:r>
                        <a:rPr lang="de-DE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Cons</a:t>
                      </a:r>
                      <a:endParaRPr lang="de-DE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Europe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NASA-GISS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BNU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FGOALS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NCAR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CAMS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FIO-RONM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NCC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Norway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CasESM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Russia</a:t>
                      </a:r>
                      <a:endParaRPr lang="de-DE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NERC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CCCma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Canada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INPE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Brazil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NIMS-KMA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Republic</a:t>
                      </a:r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Korea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CCCR-IITM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India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IPSL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de-DE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NOAA-GFDL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CMCC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Italy</a:t>
                      </a:r>
                      <a:endParaRPr lang="de-DE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MESSY-</a:t>
                      </a:r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Cons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NUIST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CNRM</a:t>
                      </a:r>
                      <a:endParaRPr lang="de-DE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MIROC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Japan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TaiESM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Taiwan, China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CSIR-CSIRO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South </a:t>
                      </a:r>
                      <a:r>
                        <a:rPr lang="de-DE" sz="1600" b="0" kern="1200" dirty="0" err="1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Africa</a:t>
                      </a:r>
                      <a:endParaRPr lang="de-DE" sz="1600" b="0" kern="1200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MOHC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CSIRO-BOM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Australia</a:t>
                      </a:r>
                      <a:endParaRPr lang="de-DE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  <a:endParaRPr lang="de-DE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MPI-M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  <a:endParaRPr lang="de-DE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Seoul </a:t>
                      </a:r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Nat.Uni</a:t>
                      </a:r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Republic</a:t>
                      </a:r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b="0" kern="1200" dirty="0" err="1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de-DE" sz="1600" b="0" kern="1200" dirty="0" smtClean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Korea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 rot="20654952">
            <a:off x="6103944" y="4522826"/>
            <a:ext cx="2716212" cy="1076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models (&gt;70)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models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complex models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 resolution models</a:t>
            </a:r>
          </a:p>
        </p:txBody>
      </p:sp>
    </p:spTree>
    <p:extLst>
      <p:ext uri="{BB962C8B-B14F-4D97-AF65-F5344CB8AC3E}">
        <p14:creationId xmlns:p14="http://schemas.microsoft.com/office/powerpoint/2010/main" val="1803429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 txBox="1">
            <a:spLocks/>
          </p:cNvSpPr>
          <p:nvPr/>
        </p:nvSpPr>
        <p:spPr bwMode="auto">
          <a:xfrm>
            <a:off x="323529" y="26"/>
            <a:ext cx="8595046" cy="14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2400" b="1" dirty="0" smtClean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Example diagnostic for the monitoring of idealized simulations: calculation of equilibrium climate sensitivity from piControl and 4xCO</a:t>
            </a:r>
            <a:r>
              <a:rPr lang="en-US" altLang="de-DE" sz="2400" b="1" baseline="-25000" dirty="0" smtClean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2</a:t>
            </a:r>
            <a:r>
              <a:rPr lang="en-US" altLang="de-DE" sz="2400" b="1" dirty="0" smtClean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 simulations</a:t>
            </a:r>
            <a:endParaRPr lang="en-US" altLang="de-DE" sz="2400" b="1" dirty="0">
              <a:solidFill>
                <a:srgbClr val="00B0F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987824" y="6453360"/>
            <a:ext cx="4878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de-DE" sz="1400" b="1" i="1" dirty="0" smtClean="0">
                <a:solidFill>
                  <a:srgbClr val="000000"/>
                </a:solidFill>
                <a:latin typeface="Arial"/>
              </a:rPr>
              <a:t>Andrews </a:t>
            </a:r>
            <a:r>
              <a:rPr lang="en-US" altLang="de-DE" sz="1400" b="1" i="1" dirty="0">
                <a:solidFill>
                  <a:srgbClr val="000000"/>
                </a:solidFill>
                <a:latin typeface="Arial"/>
              </a:rPr>
              <a:t>et al</a:t>
            </a:r>
            <a:r>
              <a:rPr lang="en-US" altLang="de-DE" sz="1400" b="1" i="1" dirty="0" smtClean="0">
                <a:solidFill>
                  <a:srgbClr val="000000"/>
                </a:solidFill>
                <a:latin typeface="Arial"/>
              </a:rPr>
              <a:t>., GRL (2012)</a:t>
            </a:r>
            <a:endParaRPr lang="de-DE" altLang="de-DE" sz="1400" b="1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6" descr="S:\PROJECTS\ESMVal\DOCS\ESMValToo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63" y="5805264"/>
            <a:ext cx="2092287" cy="42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457325"/>
            <a:ext cx="5400600" cy="53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796136" y="205678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Relationships between the change in net top-of-atmosphere radiative flux, N, and global-mean surface-air-temperature</a:t>
            </a:r>
          </a:p>
          <a:p>
            <a:r>
              <a:rPr lang="en-US" dirty="0">
                <a:solidFill>
                  <a:srgbClr val="000000"/>
                </a:solidFill>
              </a:rPr>
              <a:t>change, DT, after an instantaneous quadrupling of CO2. 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>
            <a:off x="611560" y="2608972"/>
            <a:ext cx="288032" cy="1048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932730" y="1770187"/>
            <a:ext cx="176706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red cross: </a:t>
            </a:r>
            <a:r>
              <a:rPr lang="en-US" sz="1200" dirty="0" smtClean="0">
                <a:solidFill>
                  <a:srgbClr val="000000"/>
                </a:solidFill>
              </a:rPr>
              <a:t>independent </a:t>
            </a:r>
            <a:r>
              <a:rPr lang="en-US" sz="1200" dirty="0">
                <a:solidFill>
                  <a:srgbClr val="000000"/>
                </a:solidFill>
              </a:rPr>
              <a:t>estimation of the 4xCO2 adjusted radiative forcing from fixed-SST experiments</a:t>
            </a: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V="1">
            <a:off x="4653601" y="1957638"/>
            <a:ext cx="124830" cy="38413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3554971" y="2370351"/>
            <a:ext cx="14401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N=0: </a:t>
            </a:r>
            <a:r>
              <a:rPr lang="en-US" sz="1200" dirty="0" smtClean="0">
                <a:solidFill>
                  <a:srgbClr val="000000"/>
                </a:solidFill>
              </a:rPr>
              <a:t>equilibrium </a:t>
            </a:r>
            <a:r>
              <a:rPr lang="en-US" sz="1200" dirty="0">
                <a:solidFill>
                  <a:srgbClr val="000000"/>
                </a:solidFill>
              </a:rPr>
              <a:t>DT, which can alternatively be estimated by F/a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1560" y="4392991"/>
            <a:ext cx="14401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DT=0: </a:t>
            </a:r>
            <a:r>
              <a:rPr lang="en-US" sz="1200" dirty="0" smtClean="0">
                <a:solidFill>
                  <a:srgbClr val="000000"/>
                </a:solidFill>
              </a:rPr>
              <a:t>adjusted </a:t>
            </a:r>
            <a:r>
              <a:rPr lang="en-US" sz="1200" dirty="0">
                <a:solidFill>
                  <a:srgbClr val="000000"/>
                </a:solidFill>
              </a:rPr>
              <a:t>radiative forcing, F</a:t>
            </a:r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V="1">
            <a:off x="1690911" y="4172348"/>
            <a:ext cx="379723" cy="1920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/>
          <p:cNvSpPr txBox="1"/>
          <p:nvPr/>
        </p:nvSpPr>
        <p:spPr>
          <a:xfrm>
            <a:off x="1409818" y="5347120"/>
            <a:ext cx="273013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slope of the </a:t>
            </a:r>
            <a:r>
              <a:rPr lang="en-US" sz="1200" b="1" dirty="0" smtClean="0">
                <a:solidFill>
                  <a:srgbClr val="000000"/>
                </a:solidFill>
              </a:rPr>
              <a:t>curve: </a:t>
            </a:r>
            <a:r>
              <a:rPr lang="en-US" sz="1200" dirty="0" smtClean="0">
                <a:solidFill>
                  <a:srgbClr val="000000"/>
                </a:solidFill>
              </a:rPr>
              <a:t>strength </a:t>
            </a:r>
            <a:r>
              <a:rPr lang="en-US" sz="1200" dirty="0">
                <a:solidFill>
                  <a:srgbClr val="000000"/>
                </a:solidFill>
              </a:rPr>
              <a:t>of the feedbacks in the climate system, the ‘climate feedback parameter’</a:t>
            </a: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H="1">
            <a:off x="958702" y="5670285"/>
            <a:ext cx="422541" cy="23715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hteck 20"/>
          <p:cNvSpPr/>
          <p:nvPr/>
        </p:nvSpPr>
        <p:spPr bwMode="auto">
          <a:xfrm>
            <a:off x="3635895" y="3803898"/>
            <a:ext cx="1656185" cy="15121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600"/>
              </a:lnSpc>
              <a:buFontTx/>
              <a:buChar char="-"/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251520" y="133350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Monitoring of Emissions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2016224" cy="4087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3568" y="1196752"/>
            <a:ext cx="7200800" cy="457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Anthropogenic Reactive Gas Emissions: SO2, NOx, NH3, CH4, CO, NMVOC, BC, OC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Fossil Carbon Dioxide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Open burning emissions: aerosol (BC,OC) and aerosol precursor and reactive compounds (SO2, N2O, NOx, NH3, CH4, CO, NMVOC) and CO2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Land 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GHG </a:t>
            </a:r>
            <a:r>
              <a:rPr lang="en-US" dirty="0" smtClean="0">
                <a:solidFill>
                  <a:prstClr val="black"/>
                </a:solidFill>
              </a:rPr>
              <a:t>Concentrations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Stratospheric </a:t>
            </a:r>
            <a:r>
              <a:rPr lang="en-US" dirty="0">
                <a:solidFill>
                  <a:prstClr val="black"/>
                </a:solidFill>
              </a:rPr>
              <a:t>Aerosols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Ozone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Nitrogen </a:t>
            </a:r>
            <a:r>
              <a:rPr lang="en-US" dirty="0" smtClean="0">
                <a:solidFill>
                  <a:prstClr val="black"/>
                </a:solidFill>
              </a:rPr>
              <a:t>Deposition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Solar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AMIP </a:t>
            </a:r>
            <a:r>
              <a:rPr lang="en-US" dirty="0">
                <a:solidFill>
                  <a:prstClr val="black"/>
                </a:solidFill>
              </a:rPr>
              <a:t>Boundary Forcing: Sea Surface Temperature and Sea Ice </a:t>
            </a:r>
            <a:r>
              <a:rPr lang="en-US" dirty="0" smtClean="0">
                <a:solidFill>
                  <a:prstClr val="black"/>
                </a:solidFill>
              </a:rPr>
              <a:t>Datasets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36933"/>
            <a:ext cx="8172000" cy="73818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a typeface="+mn-ea"/>
              </a:rPr>
              <a:t>6. Technical Improvements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0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323532" y="133350"/>
            <a:ext cx="8579296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Technical Work ESMValTool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692710"/>
            <a:ext cx="8676456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 indent="-273050">
              <a:spcBef>
                <a:spcPts val="200"/>
              </a:spcBef>
              <a:spcAft>
                <a:spcPts val="200"/>
              </a:spcAft>
            </a:pPr>
            <a:r>
              <a:rPr lang="en-GB" sz="1600" b="1" dirty="0" smtClean="0">
                <a:solidFill>
                  <a:prstClr val="black"/>
                </a:solidFill>
              </a:rPr>
              <a:t>Maintenance</a:t>
            </a:r>
            <a:r>
              <a:rPr lang="en-GB" sz="1600" b="1" dirty="0">
                <a:solidFill>
                  <a:prstClr val="black"/>
                </a:solidFill>
              </a:rPr>
              <a:t>, Technical Infrastructure, Interfaces, and </a:t>
            </a:r>
            <a:r>
              <a:rPr lang="en-GB" sz="1600" b="1" dirty="0" smtClean="0">
                <a:solidFill>
                  <a:prstClr val="black"/>
                </a:solidFill>
              </a:rPr>
              <a:t>Documentation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Changed to versioning system git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Documentation and user’s guide converted (Sphinx)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Tagging and improved provenance </a:t>
            </a:r>
            <a:endParaRPr lang="en-GB" sz="1500" dirty="0">
              <a:solidFill>
                <a:prstClr val="black"/>
              </a:solidFill>
            </a:endParaRP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New backend using Iris, full merge with Auto-Assess (work in progress)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Automated testing and reporting package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err="1" smtClean="0">
                <a:solidFill>
                  <a:prstClr val="black"/>
                </a:solidFill>
              </a:rPr>
              <a:t>Quicklook</a:t>
            </a:r>
            <a:r>
              <a:rPr lang="en-GB" sz="1500" dirty="0" smtClean="0">
                <a:solidFill>
                  <a:prstClr val="black"/>
                </a:solidFill>
              </a:rPr>
              <a:t> capability added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Visualization 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Coupling to the ESGF at DKRZ</a:t>
            </a:r>
          </a:p>
          <a:p>
            <a:pPr marL="447675" lvl="1" indent="-17462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/>
                </a:solidFill>
              </a:rPr>
              <a:t>Several coding workshops were held to enhance the ESMValTool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16" y="1124744"/>
            <a:ext cx="1800200" cy="590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17" y="1926777"/>
            <a:ext cx="17811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6671"/>
            <a:ext cx="6674888" cy="33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93237" y="809333"/>
            <a:ext cx="8701555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MOTIVATION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The ESMValTool applies several common pre-processing operations (e.g., time extraction, format checks, regridding, masking, etc.) to the input data.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In the current version, most  of these operations are currently performed at the diagnostic level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DRAWBACKS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Slow performance, code duplication, lack of consistencies, low user-friendliness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GOAL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Collect and recode most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common preprocessing operations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at a higher level, in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 single, fast and efficient preprocessing backend</a:t>
            </a:r>
            <a:endParaRPr lang="en-US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Pfeil nach unten 3"/>
          <p:cNvSpPr/>
          <p:nvPr/>
        </p:nvSpPr>
        <p:spPr>
          <a:xfrm>
            <a:off x="4397686" y="2013173"/>
            <a:ext cx="432048" cy="490776"/>
          </a:xfrm>
          <a:prstGeom prst="downArrow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feil nach unten 8"/>
          <p:cNvSpPr/>
          <p:nvPr/>
        </p:nvSpPr>
        <p:spPr>
          <a:xfrm>
            <a:off x="4397686" y="3362853"/>
            <a:ext cx="432048" cy="490776"/>
          </a:xfrm>
          <a:prstGeom prst="downArrow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2635" y="5171298"/>
            <a:ext cx="8762152" cy="699404"/>
          </a:xfrm>
          <a:prstGeom prst="rect">
            <a:avLst/>
          </a:prstGeom>
          <a:solidFill>
            <a:srgbClr val="0070C0"/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Joined development effort among several partners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DLR (Germany), NLESC (Netherlands),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BSC (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Spain), </a:t>
            </a:r>
            <a:r>
              <a:rPr lang="en-US" dirty="0" err="1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MetOffice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(UK), </a:t>
            </a:r>
            <a:r>
              <a:rPr lang="en-US" dirty="0" err="1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URead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(UK)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15902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686868"/>
                </a:solidFill>
                <a:ea typeface="MS PGothic" pitchFamily="34" charset="-128"/>
                <a:cs typeface="Arial" charset="0"/>
              </a:rPr>
              <a:t>Enhancement of the ESMValTool Backend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6264000"/>
            <a:ext cx="2567552" cy="5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4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658416"/>
            <a:ext cx="8823886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Implemented and tested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Revised backend infrastructure, now fully based on python and the IRIS library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MetOffice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Time extraction,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CMORization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, vertical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&amp;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horizontal regridding, masking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New highly-flexible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namelist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format  based on YAML to replace previous XML format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Revised workflow, including input data handling and parallelization capabilities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Ongoing work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Functionalities for multi-model statistics (mean and median) and variable derivation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Improved interface for the communication between workflow/backend and diagnostic scripts (including multi-language support)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Centralized and simplified configuration options (ESMValTool main namelists as single configuration point)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79315" y="4365104"/>
            <a:ext cx="7824280" cy="349702"/>
          </a:xfrm>
          <a:prstGeom prst="rect">
            <a:avLst/>
          </a:prstGeom>
          <a:solidFill>
            <a:srgbClr val="0070C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First tests show a factor 10-20 improvement in processing time!</a:t>
            </a:r>
            <a:endParaRPr lang="en-US" dirty="0" smtClean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767243" y="4869160"/>
            <a:ext cx="618102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owards </a:t>
            </a:r>
            <a:r>
              <a:rPr lang="en-US" sz="2000" dirty="0">
                <a:solidFill>
                  <a:srgbClr val="FF0000"/>
                </a:solidFill>
              </a:rPr>
              <a:t>ESMValTool </a:t>
            </a:r>
            <a:r>
              <a:rPr lang="en-US" sz="2000" dirty="0" smtClean="0">
                <a:solidFill>
                  <a:srgbClr val="FF0000"/>
                </a:solidFill>
              </a:rPr>
              <a:t>v2.0 release for CMIP6 with</a:t>
            </a:r>
          </a:p>
          <a:p>
            <a:pPr fontAlgn="auto">
              <a:spcAft>
                <a:spcPts val="0"/>
              </a:spcAft>
            </a:pPr>
            <a:r>
              <a:rPr lang="en-US" sz="2000" b="0" dirty="0" smtClean="0">
                <a:solidFill>
                  <a:srgbClr val="FF0000"/>
                </a:solidFill>
              </a:rPr>
              <a:t>… More efficient backend</a:t>
            </a:r>
          </a:p>
          <a:p>
            <a:pPr fontAlgn="auto">
              <a:spcAft>
                <a:spcPts val="0"/>
              </a:spcAft>
            </a:pPr>
            <a:r>
              <a:rPr lang="en-US" sz="2000" b="0" dirty="0" smtClean="0">
                <a:solidFill>
                  <a:srgbClr val="FF0000"/>
                </a:solidFill>
              </a:rPr>
              <a:t>… Provenance</a:t>
            </a:r>
          </a:p>
          <a:p>
            <a:pPr fontAlgn="auto">
              <a:spcAft>
                <a:spcPts val="0"/>
              </a:spcAft>
            </a:pPr>
            <a:r>
              <a:rPr lang="en-US" sz="2000" b="0" dirty="0" smtClean="0">
                <a:solidFill>
                  <a:srgbClr val="FF0000"/>
                </a:solidFill>
              </a:rPr>
              <a:t>… Additional diagnostics &amp; namelists</a:t>
            </a:r>
          </a:p>
          <a:p>
            <a:pPr fontAlgn="auto">
              <a:spcAft>
                <a:spcPts val="0"/>
              </a:spcAft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13181" y="1404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686868"/>
                </a:solidFill>
                <a:ea typeface="MS PGothic" pitchFamily="34" charset="-128"/>
                <a:cs typeface="Arial" charset="0"/>
              </a:rPr>
              <a:t>Development status revised ESMValTool Backend</a:t>
            </a:r>
            <a:endParaRPr lang="en-US" sz="2400" b="1" dirty="0">
              <a:solidFill>
                <a:srgbClr val="686868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496911" y="5186276"/>
            <a:ext cx="2251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Documentation paper </a:t>
            </a:r>
            <a:r>
              <a:rPr lang="en-US" dirty="0" smtClean="0">
                <a:solidFill>
                  <a:srgbClr val="FF0000"/>
                </a:solidFill>
              </a:rPr>
              <a:t>v2.0 in </a:t>
            </a:r>
            <a:r>
              <a:rPr lang="en-US" dirty="0">
                <a:solidFill>
                  <a:srgbClr val="FF0000"/>
                </a:solidFill>
              </a:rPr>
              <a:t>preparation</a:t>
            </a:r>
          </a:p>
        </p:txBody>
      </p:sp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6264000"/>
            <a:ext cx="1800200" cy="59091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264000"/>
            <a:ext cx="2567552" cy="5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5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4708563"/>
            <a:ext cx="26717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" y="2371725"/>
            <a:ext cx="2708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feld 17"/>
          <p:cNvSpPr txBox="1">
            <a:spLocks noChangeArrowheads="1"/>
          </p:cNvSpPr>
          <p:nvPr/>
        </p:nvSpPr>
        <p:spPr bwMode="auto">
          <a:xfrm>
            <a:off x="238125" y="2568576"/>
            <a:ext cx="10451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b="1">
                <a:solidFill>
                  <a:srgbClr val="FFFFFF"/>
                </a:solidFill>
              </a:rPr>
              <a:t>CMIP5 MMM</a:t>
            </a:r>
          </a:p>
        </p:txBody>
      </p:sp>
      <p:sp>
        <p:nvSpPr>
          <p:cNvPr id="47109" name="Textfeld 19"/>
          <p:cNvSpPr txBox="1">
            <a:spLocks noChangeArrowheads="1"/>
          </p:cNvSpPr>
          <p:nvPr/>
        </p:nvSpPr>
        <p:spPr bwMode="auto">
          <a:xfrm>
            <a:off x="2174894" y="3340100"/>
            <a:ext cx="15933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b="1">
                <a:solidFill>
                  <a:srgbClr val="FFFFFF"/>
                </a:solidFill>
              </a:rPr>
              <a:t>CMIP5 MMM - OBS</a:t>
            </a:r>
          </a:p>
        </p:txBody>
      </p:sp>
      <p:sp>
        <p:nvSpPr>
          <p:cNvPr id="47110" name="Textfeld 21"/>
          <p:cNvSpPr txBox="1">
            <a:spLocks noChangeArrowheads="1"/>
          </p:cNvSpPr>
          <p:nvPr/>
        </p:nvSpPr>
        <p:spPr bwMode="auto">
          <a:xfrm>
            <a:off x="163530" y="2065376"/>
            <a:ext cx="24173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i="1">
                <a:solidFill>
                  <a:srgbClr val="000000"/>
                </a:solidFill>
              </a:rPr>
              <a:t>Similar to </a:t>
            </a:r>
            <a:r>
              <a:rPr lang="de-DE" altLang="de-DE" sz="1400" b="1" i="1">
                <a:solidFill>
                  <a:srgbClr val="000000"/>
                </a:solidFill>
              </a:rPr>
              <a:t>Figure 9.7 </a:t>
            </a:r>
            <a:r>
              <a:rPr lang="de-DE" altLang="de-DE" sz="1400" i="1">
                <a:solidFill>
                  <a:srgbClr val="000000"/>
                </a:solidFill>
              </a:rPr>
              <a:t>of AR5</a:t>
            </a:r>
          </a:p>
        </p:txBody>
      </p:sp>
      <p:pic>
        <p:nvPicPr>
          <p:cNvPr id="47111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5" y="3540128"/>
            <a:ext cx="25955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8" y="4364076"/>
            <a:ext cx="225901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Rechteck 7"/>
          <p:cNvSpPr>
            <a:spLocks noChangeArrowheads="1"/>
          </p:cNvSpPr>
          <p:nvPr/>
        </p:nvSpPr>
        <p:spPr bwMode="auto">
          <a:xfrm>
            <a:off x="3649669" y="4365663"/>
            <a:ext cx="2516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i="1">
                <a:solidFill>
                  <a:srgbClr val="000000"/>
                </a:solidFill>
              </a:rPr>
              <a:t>Similar to </a:t>
            </a:r>
            <a:r>
              <a:rPr lang="de-DE" altLang="de-DE" sz="1400" b="1" i="1">
                <a:solidFill>
                  <a:srgbClr val="000000"/>
                </a:solidFill>
              </a:rPr>
              <a:t>Figure 9.24 </a:t>
            </a:r>
            <a:r>
              <a:rPr lang="de-DE" altLang="de-DE" sz="1400" i="1">
                <a:solidFill>
                  <a:srgbClr val="000000"/>
                </a:solidFill>
              </a:rPr>
              <a:t>of AR5</a:t>
            </a:r>
          </a:p>
        </p:txBody>
      </p:sp>
      <p:sp>
        <p:nvSpPr>
          <p:cNvPr id="47114" name="Rechteck 11"/>
          <p:cNvSpPr>
            <a:spLocks noChangeArrowheads="1"/>
          </p:cNvSpPr>
          <p:nvPr/>
        </p:nvSpPr>
        <p:spPr bwMode="auto">
          <a:xfrm>
            <a:off x="173056" y="4257713"/>
            <a:ext cx="24173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i="1">
                <a:solidFill>
                  <a:srgbClr val="000000"/>
                </a:solidFill>
              </a:rPr>
              <a:t>Similar to </a:t>
            </a:r>
            <a:r>
              <a:rPr lang="de-DE" altLang="de-DE" sz="1400" b="1" i="1">
                <a:solidFill>
                  <a:srgbClr val="000000"/>
                </a:solidFill>
              </a:rPr>
              <a:t>Figure 9.5 </a:t>
            </a:r>
            <a:r>
              <a:rPr lang="de-DE" altLang="de-DE" sz="1400" i="1">
                <a:solidFill>
                  <a:srgbClr val="000000"/>
                </a:solidFill>
              </a:rPr>
              <a:t>of AR5</a:t>
            </a:r>
          </a:p>
        </p:txBody>
      </p:sp>
      <p:sp>
        <p:nvSpPr>
          <p:cNvPr id="47115" name="Rechteck 13"/>
          <p:cNvSpPr>
            <a:spLocks noChangeArrowheads="1"/>
          </p:cNvSpPr>
          <p:nvPr/>
        </p:nvSpPr>
        <p:spPr bwMode="auto">
          <a:xfrm>
            <a:off x="6551617" y="6550063"/>
            <a:ext cx="2516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400" i="1">
                <a:solidFill>
                  <a:srgbClr val="000000"/>
                </a:solidFill>
              </a:rPr>
              <a:t>Similar to </a:t>
            </a:r>
            <a:r>
              <a:rPr lang="de-DE" altLang="de-DE" sz="1400" b="1" i="1">
                <a:solidFill>
                  <a:srgbClr val="000000"/>
                </a:solidFill>
              </a:rPr>
              <a:t>Figure 9.24 </a:t>
            </a:r>
            <a:r>
              <a:rPr lang="de-DE" altLang="de-DE" sz="1400" i="1">
                <a:solidFill>
                  <a:srgbClr val="000000"/>
                </a:solidFill>
              </a:rPr>
              <a:t>of AR5</a:t>
            </a:r>
          </a:p>
        </p:txBody>
      </p:sp>
      <p:pic>
        <p:nvPicPr>
          <p:cNvPr id="47116" name="Grafik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662488"/>
            <a:ext cx="32766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Rechteck 11"/>
          <p:cNvSpPr>
            <a:spLocks noChangeArrowheads="1"/>
          </p:cNvSpPr>
          <p:nvPr/>
        </p:nvSpPr>
        <p:spPr bwMode="auto">
          <a:xfrm>
            <a:off x="79375" y="4533938"/>
            <a:ext cx="3124200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Net Cloud radiative effect against </a:t>
            </a:r>
            <a:r>
              <a:rPr lang="en-GB" altLang="de-DE" sz="1000">
                <a:solidFill>
                  <a:srgbClr val="000000"/>
                </a:solidFill>
              </a:rPr>
              <a:t>CERES EBAF</a:t>
            </a:r>
            <a:endParaRPr lang="de-DE" altLang="de-DE" sz="1000" i="1">
              <a:solidFill>
                <a:srgbClr val="000000"/>
              </a:solidFill>
            </a:endParaRPr>
          </a:p>
        </p:txBody>
      </p:sp>
      <p:sp>
        <p:nvSpPr>
          <p:cNvPr id="47120" name="Textfeld 2"/>
          <p:cNvSpPr txBox="1">
            <a:spLocks noChangeArrowheads="1"/>
          </p:cNvSpPr>
          <p:nvPr/>
        </p:nvSpPr>
        <p:spPr bwMode="auto">
          <a:xfrm>
            <a:off x="3276600" y="3392488"/>
            <a:ext cx="2446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b="1" dirty="0">
                <a:solidFill>
                  <a:srgbClr val="00CC99"/>
                </a:solidFill>
              </a:rPr>
              <a:t>Running alongside the ESGF</a:t>
            </a:r>
          </a:p>
        </p:txBody>
      </p:sp>
      <p:sp>
        <p:nvSpPr>
          <p:cNvPr id="47121" name="Textfeld 5"/>
          <p:cNvSpPr txBox="1">
            <a:spLocks noChangeArrowheads="1"/>
          </p:cNvSpPr>
          <p:nvPr/>
        </p:nvSpPr>
        <p:spPr bwMode="auto">
          <a:xfrm>
            <a:off x="107952" y="836714"/>
            <a:ext cx="8928100" cy="73866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1600" dirty="0" smtClean="0">
                <a:solidFill>
                  <a:srgbClr val="000000"/>
                </a:solidFill>
              </a:rPr>
              <a:t>The </a:t>
            </a:r>
            <a:r>
              <a:rPr lang="en-US" altLang="de-DE" sz="1600" b="1" dirty="0" smtClean="0">
                <a:solidFill>
                  <a:srgbClr val="2D2DB9"/>
                </a:solidFill>
              </a:rPr>
              <a:t>Earth </a:t>
            </a:r>
            <a:r>
              <a:rPr lang="en-US" altLang="de-DE" sz="1600" b="1" dirty="0">
                <a:solidFill>
                  <a:srgbClr val="2D2DB9"/>
                </a:solidFill>
              </a:rPr>
              <a:t>System Model Evaluation Tool</a:t>
            </a:r>
            <a:r>
              <a:rPr lang="en-US" altLang="de-DE" sz="1600" dirty="0">
                <a:solidFill>
                  <a:srgbClr val="2D2DB9"/>
                </a:solidFill>
              </a:rPr>
              <a:t> </a:t>
            </a:r>
            <a:r>
              <a:rPr lang="en-US" altLang="de-DE" sz="1600" dirty="0">
                <a:solidFill>
                  <a:srgbClr val="000000"/>
                </a:solidFill>
              </a:rPr>
              <a:t>(</a:t>
            </a:r>
            <a:r>
              <a:rPr lang="en-US" altLang="de-DE" sz="1600" b="1" dirty="0">
                <a:solidFill>
                  <a:srgbClr val="2D2DB9"/>
                </a:solidFill>
              </a:rPr>
              <a:t>ESMValTool</a:t>
            </a:r>
            <a:r>
              <a:rPr lang="en-US" altLang="de-DE" sz="1600" b="1" dirty="0">
                <a:solidFill>
                  <a:srgbClr val="000000"/>
                </a:solidFill>
              </a:rPr>
              <a:t>, </a:t>
            </a:r>
            <a:r>
              <a:rPr lang="en-US" altLang="de-DE" sz="1400" i="1" dirty="0">
                <a:solidFill>
                  <a:srgbClr val="000000"/>
                </a:solidFill>
              </a:rPr>
              <a:t>Eyring et al., ESMValTool, GMD (2016b)</a:t>
            </a:r>
            <a:r>
              <a:rPr lang="en-US" altLang="de-DE" sz="1600" dirty="0">
                <a:solidFill>
                  <a:srgbClr val="000000"/>
                </a:solidFill>
              </a:rPr>
              <a:t>) </a:t>
            </a:r>
            <a:r>
              <a:rPr lang="en-US" altLang="de-DE" sz="1600" dirty="0" smtClean="0">
                <a:solidFill>
                  <a:srgbClr val="000000"/>
                </a:solidFill>
              </a:rPr>
              <a:t> includes other software packages such as the </a:t>
            </a:r>
            <a:r>
              <a:rPr lang="en-US" altLang="de-DE" sz="1600" b="1" dirty="0" smtClean="0">
                <a:solidFill>
                  <a:srgbClr val="2D2DB9"/>
                </a:solidFill>
              </a:rPr>
              <a:t>NCAR CVDP </a:t>
            </a:r>
            <a:r>
              <a:rPr lang="en-US" altLang="de-DE" sz="1400" i="1" dirty="0" smtClean="0">
                <a:solidFill>
                  <a:srgbClr val="000000"/>
                </a:solidFill>
              </a:rPr>
              <a:t>(Phillips et al., 2014)</a:t>
            </a:r>
            <a:r>
              <a:rPr lang="en-US" altLang="de-DE" sz="1600" dirty="0" smtClean="0">
                <a:solidFill>
                  <a:srgbClr val="000000"/>
                </a:solidFill>
              </a:rPr>
              <a:t>), to </a:t>
            </a:r>
            <a:r>
              <a:rPr lang="en-US" altLang="de-DE" sz="1600" dirty="0">
                <a:solidFill>
                  <a:srgbClr val="000000"/>
                </a:solidFill>
              </a:rPr>
              <a:t>produce well-established analyses as soon as CMIP model output is submitted.</a:t>
            </a:r>
          </a:p>
        </p:txBody>
      </p:sp>
      <p:sp>
        <p:nvSpPr>
          <p:cNvPr id="47122" name="Textfeld 20"/>
          <p:cNvSpPr txBox="1">
            <a:spLocks noChangeArrowheads="1"/>
          </p:cNvSpPr>
          <p:nvPr/>
        </p:nvSpPr>
        <p:spPr bwMode="auto">
          <a:xfrm>
            <a:off x="250825" y="3236914"/>
            <a:ext cx="23820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1200" b="1">
                <a:solidFill>
                  <a:srgbClr val="FFFFFF"/>
                </a:solidFill>
              </a:rPr>
              <a:t>Monsoon Precipitation Intensity </a:t>
            </a:r>
          </a:p>
        </p:txBody>
      </p:sp>
      <p:grpSp>
        <p:nvGrpSpPr>
          <p:cNvPr id="47123" name="Gruppieren 30"/>
          <p:cNvGrpSpPr>
            <a:grpSpLocks/>
          </p:cNvGrpSpPr>
          <p:nvPr/>
        </p:nvGrpSpPr>
        <p:grpSpPr bwMode="auto">
          <a:xfrm>
            <a:off x="6011868" y="1785938"/>
            <a:ext cx="3097212" cy="2633662"/>
            <a:chOff x="35496" y="1772816"/>
            <a:chExt cx="5967916" cy="4968552"/>
          </a:xfrm>
        </p:grpSpPr>
        <p:pic>
          <p:nvPicPr>
            <p:cNvPr id="47126" name="Immagin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772816"/>
              <a:ext cx="5967916" cy="453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7" name="Rechteck 36"/>
            <p:cNvSpPr>
              <a:spLocks noChangeArrowheads="1"/>
            </p:cNvSpPr>
            <p:nvPr/>
          </p:nvSpPr>
          <p:spPr bwMode="auto">
            <a:xfrm>
              <a:off x="611560" y="6093296"/>
              <a:ext cx="1152128" cy="648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ts val="2600"/>
                </a:lnSpc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lnSpc>
                  <a:spcPts val="2600"/>
                </a:lnSpc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lnSpc>
                  <a:spcPts val="2600"/>
                </a:lnSpc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 eaLnBrk="0" hangingPunct="0">
                <a:lnSpc>
                  <a:spcPts val="2600"/>
                </a:lnSpc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 eaLnBrk="0" hangingPunct="0">
                <a:lnSpc>
                  <a:spcPts val="2600"/>
                </a:lnSpc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  <a:cs typeface="ヒラギノ角ゴ Pro W3"/>
              </a:endParaRPr>
            </a:p>
          </p:txBody>
        </p:sp>
      </p:grpSp>
      <p:sp>
        <p:nvSpPr>
          <p:cNvPr id="47124" name="Textfeld 2"/>
          <p:cNvSpPr txBox="1">
            <a:spLocks noChangeArrowheads="1"/>
          </p:cNvSpPr>
          <p:nvPr/>
        </p:nvSpPr>
        <p:spPr bwMode="auto">
          <a:xfrm>
            <a:off x="6848485" y="4121150"/>
            <a:ext cx="204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>
                <a:solidFill>
                  <a:srgbClr val="FF0000"/>
                </a:solidFill>
              </a:rPr>
              <a:t>Link to projections</a:t>
            </a:r>
          </a:p>
        </p:txBody>
      </p:sp>
      <p:sp>
        <p:nvSpPr>
          <p:cNvPr id="47125" name="Titel 1"/>
          <p:cNvSpPr txBox="1">
            <a:spLocks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sz="2400" b="1">
                <a:solidFill>
                  <a:srgbClr val="686868"/>
                </a:solidFill>
                <a:ea typeface="MS PGothic" pitchFamily="34" charset="-128"/>
              </a:rPr>
              <a:t>How to characterize the wide variety of models in CMIP6?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b="1">
                <a:solidFill>
                  <a:srgbClr val="686868"/>
                </a:solidFill>
                <a:ea typeface="MS PGothic" pitchFamily="34" charset="-128"/>
              </a:rPr>
              <a:t>- Routine Benchmarking and Evaluation Central Part of CMIP6 -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31842" y="1988844"/>
            <a:ext cx="2640461" cy="1308151"/>
          </a:xfrm>
          <a:prstGeom prst="rect">
            <a:avLst/>
          </a:prstGeom>
          <a:solidFill>
            <a:srgbClr val="00CC99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 eaLnBrk="1" hangingPunct="1">
              <a:lnSpc>
                <a:spcPts val="1700"/>
              </a:lnSpc>
              <a:buFontTx/>
              <a:buNone/>
            </a:pPr>
            <a:r>
              <a:rPr lang="en-US" altLang="de-DE" sz="1700" b="1" dirty="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Broad Characterization of Model Behavior </a:t>
            </a:r>
          </a:p>
          <a:p>
            <a:pPr algn="ctr" eaLnBrk="1" hangingPunct="1">
              <a:lnSpc>
                <a:spcPts val="1700"/>
              </a:lnSpc>
              <a:buFontTx/>
              <a:buNone/>
            </a:pPr>
            <a:r>
              <a:rPr lang="en-US" altLang="de-DE" sz="1500" dirty="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(incl. IPCC AR5 Chap 9 &amp; 12 diagnostics in ESMValTool</a:t>
            </a:r>
            <a:r>
              <a:rPr lang="en-US" altLang="de-DE" sz="1500" dirty="0" smtClean="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)</a:t>
            </a:r>
            <a:endParaRPr lang="en-US" altLang="de-DE" sz="1500" dirty="0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268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36933"/>
            <a:ext cx="8172000" cy="73818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a typeface="+mn-ea"/>
              </a:rPr>
              <a:t>2. Brief Overview ESMValTool and Development Team</a:t>
            </a:r>
            <a:endParaRPr lang="en-GB" sz="40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0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1489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6868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ESMValTool version </a:t>
            </a:r>
            <a:r>
              <a:rPr lang="en-US" sz="2400" dirty="0" smtClean="0">
                <a:solidFill>
                  <a:srgbClr val="6868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1.1.0 released as open source software</a:t>
            </a:r>
            <a:endParaRPr lang="en-US" sz="2400" dirty="0">
              <a:solidFill>
                <a:srgbClr val="686868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95936" y="620692"/>
            <a:ext cx="5128326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/>
            </a:endParaRP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Community </a:t>
            </a:r>
            <a:r>
              <a:rPr lang="en-US" sz="1500" b="1" dirty="0">
                <a:solidFill>
                  <a:srgbClr val="000000"/>
                </a:solidFill>
                <a:latin typeface="Arial"/>
              </a:rPr>
              <a:t>diagnostics and performance metrics tool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for the evaluation of Earth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System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  <a:latin typeface="Arial"/>
              </a:rPr>
              <a:t>Standardized model evaluation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can be performed against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observations,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against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other models or to compare different versions of the same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model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Many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diagnostics and performance metrics covering </a:t>
            </a:r>
            <a:r>
              <a:rPr lang="en-US" sz="1500" b="1" dirty="0">
                <a:solidFill>
                  <a:srgbClr val="000000"/>
                </a:solidFill>
                <a:latin typeface="Arial"/>
              </a:rPr>
              <a:t>different aspects of the Earth System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(dynamics, radiation, clouds, carbon cycle, chemistry, aerosol, sea-ice, etc.) and their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interactions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Well-established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analysis based on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peer-reviewed literature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Ensuring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</a:rPr>
              <a:t>traceability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</a:rPr>
              <a:t>provenance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(e.g. input data, metadata, diagnostics (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incl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 .citation), tool version,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doi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FF0000"/>
                </a:solidFill>
                <a:latin typeface="Arial"/>
              </a:rPr>
              <a:t>Documentation and user guide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Currently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≈ </a:t>
            </a:r>
            <a:r>
              <a:rPr lang="en-US" sz="1500" b="1" dirty="0">
                <a:solidFill>
                  <a:srgbClr val="000000"/>
                </a:solidFill>
                <a:latin typeface="Arial"/>
              </a:rPr>
              <a:t>80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scientist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from &gt;30 institutions part of the development team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 and 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&gt; 120 users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Development in several projects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(e.g. APPLICATE, CMIP6-DICAD, CRESCENDO, C3S-MAGIC, ESA CMUG, PRIMAVERA)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  <a:latin typeface="Arial"/>
              </a:rPr>
              <a:t>Rapidly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</a:rPr>
              <a:t>expanding</a:t>
            </a:r>
            <a:endParaRPr lang="en-US" sz="15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90" y="812975"/>
            <a:ext cx="2603369" cy="52783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70769" y="1412295"/>
            <a:ext cx="3365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http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://www.esmvaltool.org/</a:t>
            </a:r>
          </a:p>
          <a:p>
            <a:pPr algn="ctr">
              <a:defRPr/>
            </a:pPr>
            <a:r>
              <a:rPr lang="de-DE" sz="1400" i="1" dirty="0">
                <a:solidFill>
                  <a:prstClr val="black"/>
                </a:solidFill>
                <a:latin typeface="Calibri"/>
              </a:rPr>
              <a:t>Eyring et al., </a:t>
            </a:r>
            <a:r>
              <a:rPr lang="de-DE" sz="1400" i="1" dirty="0" smtClean="0">
                <a:solidFill>
                  <a:prstClr val="black"/>
                </a:solidFill>
                <a:latin typeface="Calibri"/>
              </a:rPr>
              <a:t>GMD, ESMValTool v1.0, 2016</a:t>
            </a:r>
            <a:endParaRPr lang="de-DE" sz="14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3" y="1988321"/>
            <a:ext cx="1386980" cy="18288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2" y="2216920"/>
            <a:ext cx="1305667" cy="18478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53" y="2881345"/>
            <a:ext cx="1524000" cy="187155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Grafi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487" y="4968920"/>
            <a:ext cx="1660403" cy="631238"/>
          </a:xfrm>
          <a:prstGeom prst="rect">
            <a:avLst/>
          </a:prstGeom>
        </p:spPr>
      </p:pic>
      <p:pic>
        <p:nvPicPr>
          <p:cNvPr id="12" name="Grafik 11">
            <a:hlinkClick r:id="rId8"/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89" y="4968920"/>
            <a:ext cx="1350522" cy="63123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496" y="5641541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hlinkClick r:id="rId8"/>
              </a:rPr>
              <a:t>https://</a:t>
            </a:r>
            <a:r>
              <a:rPr lang="de-DE" sz="1400" dirty="0" smtClean="0">
                <a:solidFill>
                  <a:srgbClr val="000000"/>
                </a:solidFill>
                <a:hlinkClick r:id="rId8"/>
              </a:rPr>
              <a:t>github.com/ESMValGroup/ESMValTool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" y="6192834"/>
            <a:ext cx="399593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i="1" dirty="0" smtClean="0"/>
              <a:t>Eyring et al., ESMValTool v1.0, GMD, 2016</a:t>
            </a:r>
          </a:p>
          <a:p>
            <a:r>
              <a:rPr lang="de-DE" sz="1400" i="1" dirty="0" smtClean="0"/>
              <a:t>v2.0 </a:t>
            </a:r>
            <a:r>
              <a:rPr lang="de-DE" sz="1400" i="1" dirty="0" err="1" smtClean="0"/>
              <a:t>documentation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paper</a:t>
            </a:r>
            <a:r>
              <a:rPr lang="de-DE" sz="1400" i="1" dirty="0" smtClean="0"/>
              <a:t>  </a:t>
            </a:r>
            <a:r>
              <a:rPr lang="de-DE" sz="1400" i="1" dirty="0" err="1" smtClean="0"/>
              <a:t>for</a:t>
            </a:r>
            <a:r>
              <a:rPr lang="de-DE" sz="1400" i="1" dirty="0" smtClean="0"/>
              <a:t> CMIP6 in </a:t>
            </a:r>
            <a:r>
              <a:rPr lang="de-DE" sz="1400" i="1" dirty="0" err="1" smtClean="0"/>
              <a:t>prep</a:t>
            </a:r>
            <a:r>
              <a:rPr lang="de-DE" sz="1400" i="1" dirty="0" smtClean="0"/>
              <a:t>.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5027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 txBox="1">
            <a:spLocks/>
          </p:cNvSpPr>
          <p:nvPr/>
        </p:nvSpPr>
        <p:spPr bwMode="auto">
          <a:xfrm>
            <a:off x="-36512" y="44624"/>
            <a:ext cx="9180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altLang="de-DE" b="1" dirty="0" smtClean="0">
                <a:solidFill>
                  <a:srgbClr val="686868"/>
                </a:solidFill>
                <a:ea typeface="MS PGothic" pitchFamily="34" charset="-128"/>
              </a:rPr>
              <a:t>Examples of Projects </a:t>
            </a:r>
            <a:r>
              <a:rPr lang="en-US" altLang="de-DE" b="1" dirty="0">
                <a:solidFill>
                  <a:srgbClr val="686868"/>
                </a:solidFill>
                <a:ea typeface="MS PGothic" pitchFamily="34" charset="-128"/>
              </a:rPr>
              <a:t>with ESMValTool Development and Application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29696"/>
              </p:ext>
            </p:extLst>
          </p:nvPr>
        </p:nvGraphicFramePr>
        <p:xfrm>
          <a:off x="36512" y="590737"/>
          <a:ext cx="9144000" cy="614586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23120"/>
                <a:gridCol w="1026595"/>
                <a:gridCol w="702614"/>
                <a:gridCol w="2592288"/>
                <a:gridCol w="1725613"/>
                <a:gridCol w="1873770"/>
              </a:tblGrid>
              <a:tr h="30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Name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Funder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Duration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Scientific Focus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Technical Focus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Partners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APPLICATE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EU</a:t>
                      </a:r>
                      <a:r>
                        <a:rPr lang="de-DE" sz="1450" baseline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50" baseline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Horizon</a:t>
                      </a:r>
                      <a:r>
                        <a:rPr lang="de-DE" sz="1450" baseline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2020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11/16-10/20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Arctic</a:t>
                      </a:r>
                      <a:r>
                        <a:rPr lang="de-DE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user-relevant </a:t>
                      </a:r>
                      <a:r>
                        <a:rPr lang="de-DE" sz="145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impact</a:t>
                      </a:r>
                      <a:r>
                        <a:rPr lang="de-DE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5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metrics</a:t>
                      </a:r>
                      <a:r>
                        <a:rPr lang="de-DE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linkages in atmosphere &amp; ocean, sea ice</a:t>
                      </a:r>
                      <a:endParaRPr lang="de-DE" sz="145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---</a:t>
                      </a:r>
                      <a:endParaRPr lang="de-DE" sz="145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AWI</a:t>
                      </a:r>
                      <a:r>
                        <a:rPr lang="de-DE" sz="1450" baseline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50" baseline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de-DE" sz="1450" baseline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50" baseline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de-DE" sz="1450" baseline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APPLICATE </a:t>
                      </a:r>
                      <a:r>
                        <a:rPr lang="de-DE" sz="1450" baseline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partners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3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C3S-MAGIC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C3S-511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Copernicus Climate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Change</a:t>
                      </a:r>
                      <a:r>
                        <a:rPr lang="en-US" sz="1450" baseline="0" dirty="0" smtClean="0">
                          <a:effectLst/>
                          <a:latin typeface="Arial Narrow" panose="020B0606020202030204" pitchFamily="34" charset="0"/>
                        </a:rPr>
                        <a:t> S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erv.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10/16-03/19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Metrics incl. extreme events, coastal</a:t>
                      </a:r>
                      <a:r>
                        <a:rPr lang="en-US" sz="145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water, 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energy and insurance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Quality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Control Observations</a:t>
                      </a:r>
                      <a:endParaRPr lang="de-DE" sz="145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Quasi-operational on new 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C3S-Server, rewrite of backend with IRIS</a:t>
                      </a:r>
                      <a:endParaRPr lang="de-DE" sz="145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err="1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NLeSC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KNMI, DLR, </a:t>
                      </a:r>
                      <a:r>
                        <a:rPr lang="en-US" sz="1450" dirty="0" err="1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URead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BSC, ISAC-CNR, </a:t>
                      </a:r>
                      <a:r>
                        <a:rPr lang="en-US" sz="145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alibri"/>
                        </a:rPr>
                        <a:t>SMHI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 Narrow" panose="020B0606020202030204" pitchFamily="34" charset="0"/>
                        </a:rPr>
                        <a:t>CMIP6-DICAD</a:t>
                      </a:r>
                      <a:endParaRPr lang="de-DE" sz="145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BMBF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07/16-06/20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Routine Benchmarking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Coupling to ESGF at DKRZ; visualization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DLR, DKRZ, FUB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7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 Narrow" panose="020B0606020202030204" pitchFamily="34" charset="0"/>
                        </a:rPr>
                        <a:t>CRESCENDO</a:t>
                      </a:r>
                      <a:endParaRPr lang="de-DE" sz="145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EU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Horizon 2020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11/15-10/20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IPCC 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Ch. 9&amp;12,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ESM diagnostics &amp; metrics</a:t>
                      </a:r>
                      <a:r>
                        <a:rPr lang="en-US" sz="145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(terrestrial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, marine, chemistry,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</a:rPr>
                        <a:t>aerosols)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</a:rPr>
                        <a:t>Coupling to ESGF at BADC; reporting and testing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DLR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ETH,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LMU, UREAD</a:t>
                      </a:r>
                      <a:r>
                        <a:rPr lang="en-US" sz="145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5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ENEA, SMHI, UNEXE</a:t>
                      </a:r>
                      <a:endParaRPr lang="de-DE" sz="145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5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DLR Projects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DLR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2010-ongoing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Emergent</a:t>
                      </a:r>
                      <a:r>
                        <a:rPr lang="en-US" sz="1450" baseline="0" noProof="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constraints, aerosols, chemistry, clouds, sea ice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ESMValTool </a:t>
                      </a:r>
                      <a:r>
                        <a:rPr lang="en-US" sz="1450" noProof="0" dirty="0" err="1" smtClean="0">
                          <a:effectLst/>
                          <a:latin typeface="Arial Narrow" panose="020B0606020202030204" pitchFamily="34" charset="0"/>
                        </a:rPr>
                        <a:t>coord</a:t>
                      </a: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., efficiency,</a:t>
                      </a:r>
                      <a:r>
                        <a:rPr lang="en-US" sz="1450" baseline="0" noProof="0" dirty="0" smtClean="0">
                          <a:effectLst/>
                          <a:latin typeface="Arial Narrow" panose="020B0606020202030204" pitchFamily="34" charset="0"/>
                        </a:rPr>
                        <a:t> provenance</a:t>
                      </a: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DLR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03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EMBRACE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EU FP7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11/11-02/16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ESM diagnostics and metrics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Get it running on all CMIP5 models,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Documentation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DLR, SMHI, KNMI, MPI-M, FMI, ETH, UEA, UNEXE, METUK, CNRS-IPSL, CNRS-MF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ESA CCI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CMUG 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ESA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07/14-06/17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ESA CCI data and diagnostics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</a:rPr>
                        <a:t>Reporting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DLR, LMU, SMHI, </a:t>
                      </a:r>
                      <a:r>
                        <a:rPr lang="en-US" sz="1450" noProof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MetOffice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PRIMAVERA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EU Horizon 2020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11/15-10/19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Assess added level of high res.; processes (e.g., AMO, Gulf stream, interactions of ice &amp; polar storms, northward ocean heat transport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Improving</a:t>
                      </a:r>
                      <a:r>
                        <a:rPr lang="en-US" sz="1450" baseline="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</a:t>
                      </a:r>
                      <a:r>
                        <a:rPr lang="en-US" sz="1450" baseline="0" noProof="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backend‘s</a:t>
                      </a:r>
                      <a:r>
                        <a:rPr lang="en-US" sz="1450" baseline="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efficiency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BSC and other</a:t>
                      </a:r>
                      <a:r>
                        <a:rPr lang="en-US" sz="1450" baseline="0" noProof="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PRIMAVERA partners</a:t>
                      </a:r>
                      <a:endParaRPr lang="en-US" sz="1450" noProof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8" y="44624"/>
            <a:ext cx="8784976" cy="792088"/>
          </a:xfrm>
        </p:spPr>
        <p:txBody>
          <a:bodyPr/>
          <a:lstStyle/>
          <a:p>
            <a:r>
              <a:rPr lang="en-US" dirty="0" smtClean="0"/>
              <a:t>Current Status: Contributing Institutions</a:t>
            </a:r>
            <a:br>
              <a:rPr lang="en-US" dirty="0" smtClean="0"/>
            </a:br>
            <a:r>
              <a:rPr lang="en-US" sz="1600" dirty="0" smtClean="0"/>
              <a:t>(currently ~80 scientist from &gt;30 </a:t>
            </a:r>
            <a:r>
              <a:rPr lang="en-US" sz="1600" dirty="0"/>
              <a:t>institutions part of the development team )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96" y="792088"/>
            <a:ext cx="9108504" cy="6021288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FF0000"/>
                </a:solidFill>
              </a:rPr>
              <a:t>Deutsches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Zentrum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für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Luft</a:t>
            </a:r>
            <a:r>
              <a:rPr lang="en-US" sz="1400" dirty="0">
                <a:solidFill>
                  <a:srgbClr val="FF0000"/>
                </a:solidFill>
              </a:rPr>
              <a:t>- und </a:t>
            </a:r>
            <a:r>
              <a:rPr lang="en-US" sz="1400" dirty="0" err="1">
                <a:solidFill>
                  <a:srgbClr val="FF0000"/>
                </a:solidFill>
              </a:rPr>
              <a:t>Raumfahrt</a:t>
            </a:r>
            <a:r>
              <a:rPr lang="en-US" sz="1400" dirty="0">
                <a:solidFill>
                  <a:srgbClr val="FF0000"/>
                </a:solidFill>
              </a:rPr>
              <a:t> (DLR), </a:t>
            </a:r>
            <a:r>
              <a:rPr lang="en-US" sz="1400" dirty="0" err="1">
                <a:solidFill>
                  <a:srgbClr val="FF0000"/>
                </a:solidFill>
              </a:rPr>
              <a:t>Institut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für</a:t>
            </a:r>
            <a:r>
              <a:rPr lang="en-US" sz="1400" dirty="0">
                <a:solidFill>
                  <a:srgbClr val="FF0000"/>
                </a:solidFill>
              </a:rPr>
              <a:t> Physik der </a:t>
            </a:r>
            <a:r>
              <a:rPr lang="en-US" sz="1400" dirty="0" err="1">
                <a:solidFill>
                  <a:srgbClr val="FF0000"/>
                </a:solidFill>
              </a:rPr>
              <a:t>Atmosphäre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Germany </a:t>
            </a:r>
            <a:r>
              <a:rPr lang="en-US" sz="1400" b="1" dirty="0" smtClean="0">
                <a:solidFill>
                  <a:srgbClr val="FF0000"/>
                </a:solidFill>
              </a:rPr>
              <a:t>PI</a:t>
            </a:r>
            <a:endParaRPr lang="en-US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Alfred-Wegener-Institute </a:t>
            </a:r>
            <a:r>
              <a:rPr lang="en-US" sz="1400" dirty="0">
                <a:solidFill>
                  <a:srgbClr val="FF0000"/>
                </a:solidFill>
              </a:rPr>
              <a:t>Bremerhaven (AWI), </a:t>
            </a:r>
            <a:r>
              <a:rPr lang="en-US" sz="1400" dirty="0" smtClean="0">
                <a:solidFill>
                  <a:srgbClr val="FF0000"/>
                </a:solidFill>
              </a:rPr>
              <a:t>Germany </a:t>
            </a:r>
            <a:r>
              <a:rPr lang="en-US" sz="1400" b="1" dirty="0" smtClean="0">
                <a:solidFill>
                  <a:srgbClr val="FF0000"/>
                </a:solidFill>
              </a:rPr>
              <a:t>Core Developer APPLICATE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B</a:t>
            </a:r>
            <a:r>
              <a:rPr lang="en-US" sz="1400" dirty="0" smtClean="0">
                <a:solidFill>
                  <a:srgbClr val="FF0000"/>
                </a:solidFill>
              </a:rPr>
              <a:t>arcelona </a:t>
            </a:r>
            <a:r>
              <a:rPr lang="en-US" sz="1400" dirty="0">
                <a:solidFill>
                  <a:srgbClr val="FF0000"/>
                </a:solidFill>
              </a:rPr>
              <a:t>Computing Center (BSC), </a:t>
            </a:r>
            <a:r>
              <a:rPr lang="en-US" sz="1400" dirty="0" smtClean="0">
                <a:solidFill>
                  <a:srgbClr val="FF0000"/>
                </a:solidFill>
              </a:rPr>
              <a:t>Spain, </a:t>
            </a:r>
            <a:r>
              <a:rPr lang="en-US" sz="1400" b="1" dirty="0" smtClean="0">
                <a:solidFill>
                  <a:srgbClr val="FF0000"/>
                </a:solidFill>
              </a:rPr>
              <a:t>Core Developer PRIMAVERA / Copernicus MAGIC</a:t>
            </a:r>
            <a:endParaRPr lang="en-US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Ludwig Maximilian University of Munich, </a:t>
            </a:r>
            <a:r>
              <a:rPr lang="en-US" sz="1400" dirty="0" smtClean="0">
                <a:solidFill>
                  <a:srgbClr val="FF0000"/>
                </a:solidFill>
              </a:rPr>
              <a:t>Germany, </a:t>
            </a:r>
            <a:r>
              <a:rPr lang="en-US" sz="1400" b="1" dirty="0" smtClean="0">
                <a:solidFill>
                  <a:srgbClr val="FF0000"/>
                </a:solidFill>
              </a:rPr>
              <a:t>Core Developer CRESCENDO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Netherlands </a:t>
            </a:r>
            <a:r>
              <a:rPr lang="en-US" sz="1400" dirty="0">
                <a:solidFill>
                  <a:srgbClr val="FF0000"/>
                </a:solidFill>
              </a:rPr>
              <a:t>e-Science Center (</a:t>
            </a:r>
            <a:r>
              <a:rPr lang="en-US" sz="1400" dirty="0" err="1" smtClean="0">
                <a:solidFill>
                  <a:srgbClr val="FF0000"/>
                </a:solidFill>
              </a:rPr>
              <a:t>NLeSC</a:t>
            </a:r>
            <a:r>
              <a:rPr lang="en-US" sz="1400" dirty="0" smtClean="0">
                <a:solidFill>
                  <a:srgbClr val="FF0000"/>
                </a:solidFill>
              </a:rPr>
              <a:t>), </a:t>
            </a:r>
            <a:r>
              <a:rPr lang="en-US" sz="1400" b="1" dirty="0" smtClean="0">
                <a:solidFill>
                  <a:srgbClr val="FF0000"/>
                </a:solidFill>
              </a:rPr>
              <a:t>Core Developer Copernicus MAGIC </a:t>
            </a:r>
            <a:r>
              <a:rPr lang="en-US" sz="1400" dirty="0" smtClean="0">
                <a:solidFill>
                  <a:srgbClr val="FF0000"/>
                </a:solidFill>
              </a:rPr>
              <a:t>technical developments</a:t>
            </a:r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400" dirty="0" smtClean="0">
                <a:solidFill>
                  <a:srgbClr val="FF0000"/>
                </a:solidFill>
              </a:rPr>
              <a:t>University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Reading, </a:t>
            </a:r>
            <a:r>
              <a:rPr lang="de-DE" sz="1400" dirty="0" smtClean="0">
                <a:solidFill>
                  <a:srgbClr val="FF0000"/>
                </a:solidFill>
              </a:rPr>
              <a:t>UK, </a:t>
            </a:r>
            <a:r>
              <a:rPr lang="de-DE" sz="1400" b="1" dirty="0" smtClean="0">
                <a:solidFill>
                  <a:srgbClr val="FF0000"/>
                </a:solidFill>
              </a:rPr>
              <a:t>Core Developer Copernicus MAGIC / CRESCENDO </a:t>
            </a:r>
            <a:r>
              <a:rPr lang="en-US" sz="1400" dirty="0">
                <a:solidFill>
                  <a:srgbClr val="FF0000"/>
                </a:solidFill>
              </a:rPr>
              <a:t>technical developments</a:t>
            </a:r>
            <a:endParaRPr lang="de-DE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Colorado </a:t>
            </a:r>
            <a:r>
              <a:rPr lang="en-US" sz="1400" dirty="0"/>
              <a:t>State University, USA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 smtClean="0">
                <a:solidFill>
                  <a:srgbClr val="FF0000"/>
                </a:solidFill>
              </a:rPr>
              <a:t>Deutsches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Klimarechenzentrum</a:t>
            </a:r>
            <a:r>
              <a:rPr lang="en-US" sz="1400" dirty="0">
                <a:solidFill>
                  <a:srgbClr val="FF0000"/>
                </a:solidFill>
              </a:rPr>
              <a:t> (DKRZ), Germany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 smtClean="0"/>
              <a:t>Agenzia</a:t>
            </a:r>
            <a:r>
              <a:rPr lang="en-US" sz="1400" dirty="0" smtClean="0"/>
              <a:t> </a:t>
            </a:r>
            <a:r>
              <a:rPr lang="en-US" sz="1400" dirty="0" err="1"/>
              <a:t>nazionale</a:t>
            </a:r>
            <a:r>
              <a:rPr lang="en-US" sz="1400" dirty="0"/>
              <a:t> per le </a:t>
            </a:r>
            <a:r>
              <a:rPr lang="en-US" sz="1400" dirty="0" err="1"/>
              <a:t>nuove</a:t>
            </a:r>
            <a:r>
              <a:rPr lang="en-US" sz="1400" dirty="0"/>
              <a:t> </a:t>
            </a:r>
            <a:r>
              <a:rPr lang="en-US" sz="1400" dirty="0" err="1"/>
              <a:t>tecnologie</a:t>
            </a:r>
            <a:r>
              <a:rPr lang="en-US" sz="1400" dirty="0"/>
              <a:t>, </a:t>
            </a:r>
            <a:r>
              <a:rPr lang="en-US" sz="1400" dirty="0" err="1"/>
              <a:t>l’energia</a:t>
            </a:r>
            <a:r>
              <a:rPr lang="en-US" sz="1400" dirty="0"/>
              <a:t> e lo </a:t>
            </a:r>
            <a:r>
              <a:rPr lang="en-US" sz="1400" dirty="0" err="1"/>
              <a:t>sviluppo</a:t>
            </a:r>
            <a:r>
              <a:rPr lang="en-US" sz="1400" dirty="0"/>
              <a:t> </a:t>
            </a:r>
            <a:r>
              <a:rPr lang="en-US" sz="1400" dirty="0" err="1"/>
              <a:t>economico</a:t>
            </a:r>
            <a:r>
              <a:rPr lang="en-US" sz="1400" dirty="0"/>
              <a:t> </a:t>
            </a:r>
            <a:r>
              <a:rPr lang="en-US" sz="1400" dirty="0" err="1"/>
              <a:t>sostenibile</a:t>
            </a:r>
            <a:r>
              <a:rPr lang="en-US" sz="1400" dirty="0"/>
              <a:t> (ENEA), Italy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ETH </a:t>
            </a:r>
            <a:r>
              <a:rPr lang="en-US" sz="1400" dirty="0"/>
              <a:t>Zurich, Switzerland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Finnish </a:t>
            </a:r>
            <a:r>
              <a:rPr lang="en-US" sz="1400" dirty="0"/>
              <a:t>Meteorological Institute (FMI), Finland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GERICS </a:t>
            </a:r>
            <a:r>
              <a:rPr lang="en-US" sz="1400" dirty="0"/>
              <a:t>Climate Service Center, Hamburg, Germany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Geophysical </a:t>
            </a:r>
            <a:r>
              <a:rPr lang="en-US" sz="1400" dirty="0"/>
              <a:t>Fluid Dynamics Laboratory (GFLD) NOAA, USA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 smtClean="0"/>
              <a:t>Instituto</a:t>
            </a:r>
            <a:r>
              <a:rPr lang="en-US" sz="1400" dirty="0" smtClean="0"/>
              <a:t> </a:t>
            </a:r>
            <a:r>
              <a:rPr lang="en-US" sz="1400" dirty="0"/>
              <a:t>Nacional de </a:t>
            </a:r>
            <a:r>
              <a:rPr lang="en-US" sz="1400" dirty="0" err="1"/>
              <a:t>Pesquisas</a:t>
            </a:r>
            <a:r>
              <a:rPr lang="en-US" sz="1400" dirty="0"/>
              <a:t> </a:t>
            </a:r>
            <a:r>
              <a:rPr lang="en-US" sz="1400" dirty="0" err="1"/>
              <a:t>Espaciais</a:t>
            </a:r>
            <a:r>
              <a:rPr lang="en-US" sz="1400" dirty="0"/>
              <a:t> (INPE), Brazil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Institute </a:t>
            </a:r>
            <a:r>
              <a:rPr lang="en-US" sz="1400" dirty="0"/>
              <a:t>of Atmospheric Sciences and Climate – </a:t>
            </a:r>
            <a:r>
              <a:rPr lang="en-US" sz="1400" dirty="0" err="1"/>
              <a:t>Consiglio</a:t>
            </a:r>
            <a:r>
              <a:rPr lang="en-US" sz="1400" dirty="0"/>
              <a:t> </a:t>
            </a:r>
            <a:r>
              <a:rPr lang="en-US" sz="1400" dirty="0" err="1"/>
              <a:t>Nazionale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Ricerche</a:t>
            </a:r>
            <a:r>
              <a:rPr lang="en-US" sz="1400" dirty="0"/>
              <a:t> (ISAC-CNR), Italy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IPSL</a:t>
            </a:r>
            <a:r>
              <a:rPr lang="en-US" sz="1400" dirty="0"/>
              <a:t>, France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Max-Planck-Institute </a:t>
            </a:r>
            <a:r>
              <a:rPr lang="en-US" sz="1400" dirty="0"/>
              <a:t>(MPI) for Meteorology, Hamburg, Germany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MPI </a:t>
            </a:r>
            <a:r>
              <a:rPr lang="en-US" sz="1400" dirty="0"/>
              <a:t>for Biogeochemistry, Jena, Germany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Met </a:t>
            </a:r>
            <a:r>
              <a:rPr lang="en-US" sz="1400" dirty="0">
                <a:solidFill>
                  <a:srgbClr val="FF0000"/>
                </a:solidFill>
              </a:rPr>
              <a:t>Office Hadley Centre, UK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 smtClean="0"/>
              <a:t>Meteo</a:t>
            </a:r>
            <a:r>
              <a:rPr lang="en-US" sz="1400" dirty="0" smtClean="0"/>
              <a:t> </a:t>
            </a:r>
            <a:r>
              <a:rPr lang="en-US" sz="1400" dirty="0"/>
              <a:t>France, France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 smtClean="0"/>
              <a:t>MetNorway</a:t>
            </a:r>
            <a:r>
              <a:rPr lang="en-US" sz="1400" dirty="0"/>
              <a:t>, Norway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New </a:t>
            </a:r>
            <a:r>
              <a:rPr lang="en-US" sz="1400" dirty="0"/>
              <a:t>Mexico Tech, USA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Nansen </a:t>
            </a:r>
            <a:r>
              <a:rPr lang="en-US" sz="1400" dirty="0"/>
              <a:t>Environmental and Remote Sensing Center, Norway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National </a:t>
            </a:r>
            <a:r>
              <a:rPr lang="en-US" sz="1400" dirty="0"/>
              <a:t>Center for Atmospheric Research (NCAR), USA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400" dirty="0" smtClean="0">
                <a:solidFill>
                  <a:srgbClr val="FF0000"/>
                </a:solidFill>
              </a:rPr>
              <a:t>KNMI</a:t>
            </a:r>
            <a:r>
              <a:rPr lang="de-DE" sz="1400" dirty="0">
                <a:solidFill>
                  <a:srgbClr val="FF0000"/>
                </a:solidFill>
              </a:rPr>
              <a:t>, The </a:t>
            </a:r>
            <a:r>
              <a:rPr lang="de-DE" sz="1400" dirty="0" err="1">
                <a:solidFill>
                  <a:srgbClr val="FF0000"/>
                </a:solidFill>
              </a:rPr>
              <a:t>Netherlands</a:t>
            </a:r>
            <a:endParaRPr lang="de-DE" sz="14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14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292081" y="4917152"/>
            <a:ext cx="3851920" cy="196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179388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325" indent="-179388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413" indent="-179388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8500" indent="-179388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SMHI, Norrköping, </a:t>
            </a:r>
            <a:r>
              <a:rPr lang="de-DE" sz="1400" dirty="0" err="1">
                <a:solidFill>
                  <a:prstClr val="black"/>
                </a:solidFill>
              </a:rPr>
              <a:t>Sweden</a:t>
            </a:r>
            <a:endParaRPr lang="de-DE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Tyndall Centre, UK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University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Arizona, USA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University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East </a:t>
            </a:r>
            <a:r>
              <a:rPr lang="de-DE" sz="1400" dirty="0" err="1">
                <a:solidFill>
                  <a:prstClr val="black"/>
                </a:solidFill>
              </a:rPr>
              <a:t>Anglia</a:t>
            </a:r>
            <a:r>
              <a:rPr lang="de-DE" sz="1400" dirty="0">
                <a:solidFill>
                  <a:prstClr val="black"/>
                </a:solidFill>
              </a:rPr>
              <a:t> (UEA), UK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University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Exeter</a:t>
            </a:r>
            <a:r>
              <a:rPr lang="de-DE" sz="1400" dirty="0">
                <a:solidFill>
                  <a:prstClr val="black"/>
                </a:solidFill>
              </a:rPr>
              <a:t>, </a:t>
            </a:r>
            <a:r>
              <a:rPr lang="de-DE" sz="1400" dirty="0" err="1">
                <a:solidFill>
                  <a:prstClr val="black"/>
                </a:solidFill>
              </a:rPr>
              <a:t>Exeter</a:t>
            </a:r>
            <a:r>
              <a:rPr lang="de-DE" sz="1400" dirty="0">
                <a:solidFill>
                  <a:prstClr val="black"/>
                </a:solidFill>
              </a:rPr>
              <a:t>, UK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University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Hamburg, Germany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>
                <a:solidFill>
                  <a:prstClr val="black"/>
                </a:solidFill>
              </a:rPr>
              <a:t>University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Leeds, UK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7"/>
            </a:pPr>
            <a:r>
              <a:rPr lang="de-DE" sz="1400" dirty="0" err="1" smtClean="0">
                <a:solidFill>
                  <a:prstClr val="black"/>
                </a:solidFill>
              </a:rPr>
              <a:t>Wageningen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>
                <a:solidFill>
                  <a:prstClr val="black"/>
                </a:solidFill>
              </a:rPr>
              <a:t>University, The </a:t>
            </a:r>
            <a:r>
              <a:rPr lang="de-DE" sz="1400" dirty="0" err="1">
                <a:solidFill>
                  <a:prstClr val="black"/>
                </a:solidFill>
              </a:rPr>
              <a:t>Netherlands</a:t>
            </a:r>
            <a:endParaRPr lang="de-DE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 startAt="27"/>
            </a:pP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580114" y="4129916"/>
            <a:ext cx="324003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Several institutes working on technical improvements and backend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7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0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DLR-Präsentation 4:3 Deut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3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8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5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9.xml><?xml version="1.0" encoding="utf-8"?>
<a:theme xmlns:a="http://schemas.openxmlformats.org/drawingml/2006/main" name="9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vider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CUG2012_mjr">
  <a:themeElements>
    <a:clrScheme name="CUG2012_mj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G2012_mj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G2012_mj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G2012_mj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G2012_mj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G2012_mj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G2012_mj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G2012_mj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G2012_mj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3765</Words>
  <Application>Microsoft Office PowerPoint</Application>
  <PresentationFormat>Bildschirmpräsentation (4:3)</PresentationFormat>
  <Paragraphs>863</Paragraphs>
  <Slides>45</Slides>
  <Notes>45</Notes>
  <HiddenSlides>0</HiddenSlides>
  <MMClips>0</MMClips>
  <ScaleCrop>false</ScaleCrop>
  <HeadingPairs>
    <vt:vector size="4" baseType="variant">
      <vt:variant>
        <vt:lpstr>Design</vt:lpstr>
      </vt:variant>
      <vt:variant>
        <vt:i4>29</vt:i4>
      </vt:variant>
      <vt:variant>
        <vt:lpstr>Folientitel</vt:lpstr>
      </vt:variant>
      <vt:variant>
        <vt:i4>45</vt:i4>
      </vt:variant>
    </vt:vector>
  </HeadingPairs>
  <TitlesOfParts>
    <vt:vector size="74" baseType="lpstr">
      <vt:lpstr>DLR-Präsentation 4:3 Englisch</vt:lpstr>
      <vt:lpstr>1_PresentationSlideMaster</vt:lpstr>
      <vt:lpstr>2_PresentationSlideMaster</vt:lpstr>
      <vt:lpstr>3_PresentationSlideMaster</vt:lpstr>
      <vt:lpstr>4_PresentationSlideMaster</vt:lpstr>
      <vt:lpstr>5_PresentationSlideMaster</vt:lpstr>
      <vt:lpstr>DividerSlideMaster</vt:lpstr>
      <vt:lpstr>10_CUG2012_mjr</vt:lpstr>
      <vt:lpstr>6_PresentationSlideMaster</vt:lpstr>
      <vt:lpstr>7_PresentationSlideMaster</vt:lpstr>
      <vt:lpstr>8_PresentationSlideMaster</vt:lpstr>
      <vt:lpstr>1_Standarddesign</vt:lpstr>
      <vt:lpstr>6_DLR-Präsentation 4:3 Englisch</vt:lpstr>
      <vt:lpstr>1_Office Theme</vt:lpstr>
      <vt:lpstr>Standarddesign</vt:lpstr>
      <vt:lpstr>2_DLR-Präsentation 4:3 Englisch</vt:lpstr>
      <vt:lpstr>1_DLR-Präsentation 4:3 Englisch</vt:lpstr>
      <vt:lpstr>10_DLR-Präsentation 4:3 Englisch</vt:lpstr>
      <vt:lpstr>2_Office Theme</vt:lpstr>
      <vt:lpstr>2_Standarddesign</vt:lpstr>
      <vt:lpstr>3_Standarddesign</vt:lpstr>
      <vt:lpstr>4_Standarddesign</vt:lpstr>
      <vt:lpstr>DLR-Präsentation 4:3 Deutsch</vt:lpstr>
      <vt:lpstr>3_DLR-Präsentation 4:3 Englisch</vt:lpstr>
      <vt:lpstr>8_DLR-Präsentation 4:3 Englisch</vt:lpstr>
      <vt:lpstr>5_Office Theme</vt:lpstr>
      <vt:lpstr>5_Standarddesign</vt:lpstr>
      <vt:lpstr>4_DLR-Präsentation 4:3 Englisch</vt:lpstr>
      <vt:lpstr>9_DLR-Präsentation 4:3 Englisch</vt:lpstr>
      <vt:lpstr>Earth System Model Evaluation Tool (ESMValTool)</vt:lpstr>
      <vt:lpstr>Outline </vt:lpstr>
      <vt:lpstr>1. Motivation</vt:lpstr>
      <vt:lpstr>PowerPoint-Präsentation</vt:lpstr>
      <vt:lpstr>PowerPoint-Präsentation</vt:lpstr>
      <vt:lpstr>2. Brief Overview ESMValTool and Development Team</vt:lpstr>
      <vt:lpstr>ESMValTool version 1.1.0 released as open source software</vt:lpstr>
      <vt:lpstr>PowerPoint-Präsentation</vt:lpstr>
      <vt:lpstr>Current Status: Contributing Institutions (currently ~80 scientist from &gt;30 institutions part of the development team ) </vt:lpstr>
      <vt:lpstr>3. Examples for ESMValTool diagnostics, performance metrics, namelists and observations included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ESMValTool Result Browser for CMIP at DKRZ</vt:lpstr>
      <vt:lpstr>PowerPoint-Präsentation</vt:lpstr>
      <vt:lpstr>Example for integration of the ESMValTool into the CMIP6 Workflow at the DKRZ* </vt:lpstr>
      <vt:lpstr>PowerPoint-Präsentation</vt:lpstr>
      <vt:lpstr>PowerPoint-Präsentation</vt:lpstr>
      <vt:lpstr>PowerPoint-Präsentation</vt:lpstr>
      <vt:lpstr>PowerPoint-Präsentation</vt:lpstr>
      <vt:lpstr>5. ESMValTool Quicklook and Monitoring Capability</vt:lpstr>
      <vt:lpstr>PowerPoint-Präsentation</vt:lpstr>
      <vt:lpstr>PowerPoint-Präsentation</vt:lpstr>
      <vt:lpstr>Call from job script @ DKRZ:</vt:lpstr>
      <vt:lpstr>ESMValTool Quicklook System @ DKRZ Monitoring of CMIP6 Model Simulations running at DKRZ</vt:lpstr>
      <vt:lpstr>Online demonstrator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6. Technical Improvements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2018-02-22T12:11:02Z</dcterms:created>
  <dcterms:modified xsi:type="dcterms:W3CDTF">2018-02-22T12:11:44Z</dcterms:modified>
</cp:coreProperties>
</file>